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889" r:id="rId5"/>
  </p:sldMasterIdLst>
  <p:notesMasterIdLst>
    <p:notesMasterId r:id="rId14"/>
  </p:notesMasterIdLst>
  <p:handoutMasterIdLst>
    <p:handoutMasterId r:id="rId15"/>
  </p:handoutMasterIdLst>
  <p:sldIdLst>
    <p:sldId id="830" r:id="rId6"/>
    <p:sldId id="789" r:id="rId7"/>
    <p:sldId id="832" r:id="rId8"/>
    <p:sldId id="834" r:id="rId9"/>
    <p:sldId id="835" r:id="rId10"/>
    <p:sldId id="833" r:id="rId11"/>
    <p:sldId id="837" r:id="rId12"/>
    <p:sldId id="838" r:id="rId13"/>
  </p:sldIdLst>
  <p:sldSz cx="9144000" cy="5143500" type="screen16x9"/>
  <p:notesSz cx="6797675" cy="9926638"/>
  <p:custShowLst>
    <p:custShow name="L'agence en 2 slides" id="0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322" userDrawn="1">
          <p15:clr>
            <a:srgbClr val="A4A3A4"/>
          </p15:clr>
        </p15:guide>
        <p15:guide id="4" pos="2337" userDrawn="1">
          <p15:clr>
            <a:srgbClr val="A4A3A4"/>
          </p15:clr>
        </p15:guide>
        <p15:guide id="5" orient="horz" pos="3126" userDrawn="1">
          <p15:clr>
            <a:srgbClr val="A4A3A4"/>
          </p15:clr>
        </p15:guide>
        <p15:guide id="6" orient="horz" pos="3224" userDrawn="1">
          <p15:clr>
            <a:srgbClr val="A4A3A4"/>
          </p15:clr>
        </p15:guide>
        <p15:guide id="7" pos="2142" userDrawn="1">
          <p15:clr>
            <a:srgbClr val="A4A3A4"/>
          </p15:clr>
        </p15:guide>
        <p15:guide id="8" pos="2237" userDrawn="1">
          <p15:clr>
            <a:srgbClr val="A4A3A4"/>
          </p15:clr>
        </p15:guide>
        <p15:guide id="9" orient="horz" pos="3223">
          <p15:clr>
            <a:srgbClr val="A4A3A4"/>
          </p15:clr>
        </p15:guide>
        <p15:guide id="10" orient="horz" pos="3032">
          <p15:clr>
            <a:srgbClr val="A4A3A4"/>
          </p15:clr>
        </p15:guide>
        <p15:guide id="11" orient="horz" pos="3127">
          <p15:clr>
            <a:srgbClr val="A4A3A4"/>
          </p15:clr>
        </p15:guide>
        <p15:guide id="12" pos="2050">
          <p15:clr>
            <a:srgbClr val="A4A3A4"/>
          </p15:clr>
        </p15:guide>
        <p15:guide id="13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taepi" initials="e" lastIdx="0" clrIdx="0"/>
  <p:cmAuthor id="2" name="Estelle Girard" initials="EG" lastIdx="1" clrIdx="1"/>
  <p:cmAuthor id="3" name="Maria Warmé" initials="M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48A46-3BB6-472D-9C45-45E95F0EB11E}" v="1" dt="2020-05-28T09:04:51.805"/>
    <p1510:client id="{2F2C78E8-B7A6-41E9-BDBD-38F4D2A5A720}" v="1" dt="2020-10-26T15:32:02.163"/>
    <p1510:client id="{3F5A4871-9F75-4DE4-9E40-1E83B0455761}" v="1" dt="2020-05-29T07:14:03.793"/>
    <p1510:client id="{629CD3D2-D712-4B3B-A741-FF323DBA4682}" v="120" dt="2020-06-08T09:31:37.272"/>
    <p1510:client id="{77252D91-96F4-4420-9D1F-C2D3ED09CE51}" v="135" dt="2020-05-28T08:49:58.157"/>
    <p1510:client id="{AF282EC0-2A52-6DCD-4F70-B0F18C11AD50}" v="2" dt="2020-09-02T14:42:27.238"/>
    <p1510:client id="{C95ACB50-CD41-C931-7771-D11679BB66EA}" v="1" dt="2020-05-28T08:54:12.403"/>
    <p1510:client id="{CF6C9CC5-04A9-50F0-9D02-0F8E7515A1A2}" v="8" dt="2020-03-19T12:14:19.377"/>
    <p1510:client id="{DAFA949A-B6F0-E961-990D-7A91A58AEA22}" v="46" dt="2020-08-27T07:58:12.305"/>
    <p1510:client id="{E0A982BA-E2AD-5353-BDA5-5C9EA74B7042}" v="6" dt="2020-05-29T08:18:45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18" y="60"/>
      </p:cViewPr>
      <p:guideLst>
        <p:guide orient="horz" pos="1620"/>
        <p:guide pos="2880"/>
        <p:guide orient="horz" pos="15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8" y="1038"/>
      </p:cViewPr>
      <p:guideLst>
        <p:guide orient="horz" pos="3222"/>
        <p:guide pos="2238"/>
        <p:guide orient="horz" pos="3322"/>
        <p:guide pos="2337"/>
        <p:guide orient="horz" pos="3126"/>
        <p:guide orient="horz" pos="3224"/>
        <p:guide pos="2142"/>
        <p:guide pos="2237"/>
        <p:guide orient="horz" pos="3223"/>
        <p:guide orient="horz" pos="3032"/>
        <p:guide orient="horz" pos="3127"/>
        <p:guide pos="205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6333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9" y="1"/>
            <a:ext cx="2945659" cy="496333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r">
              <a:defRPr sz="1200"/>
            </a:lvl1pPr>
          </a:lstStyle>
          <a:p>
            <a:fld id="{029CCD69-180C-4ABF-92BA-EED7BE4BB70C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428585"/>
            <a:ext cx="2945659" cy="496333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9" y="9428585"/>
            <a:ext cx="2945659" cy="496333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r">
              <a:defRPr sz="1200"/>
            </a:lvl1pPr>
          </a:lstStyle>
          <a:p>
            <a:fld id="{4333E807-5C5B-44CC-95DC-D5BA62FA6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01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6333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1"/>
            <a:ext cx="2945659" cy="496333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r">
              <a:defRPr sz="1200"/>
            </a:lvl1pPr>
          </a:lstStyle>
          <a:p>
            <a:fld id="{C212257C-112F-404E-A2DC-0FBF55121B54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4" rIns="91407" bIns="4570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07" tIns="45704" rIns="91407" bIns="4570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5"/>
            <a:ext cx="2945659" cy="496333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85"/>
            <a:ext cx="2945659" cy="496333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r">
              <a:defRPr sz="1200"/>
            </a:lvl1pPr>
          </a:lstStyle>
          <a:p>
            <a:fld id="{289037AB-0D48-4FAB-9C6D-ABFBDACAC4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16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37AB-0D48-4FAB-9C6D-ABFBDACAC46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8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064">
              <a:defRPr/>
            </a:pPr>
            <a:r>
              <a:rPr lang="fr-FR"/>
              <a:t>Chiffres à jour au 17/02 (CJJ)</a:t>
            </a:r>
          </a:p>
          <a:p>
            <a:pPr defTabSz="882064">
              <a:defRPr/>
            </a:pPr>
            <a:endParaRPr lang="fr-FR" baseline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37AB-0D48-4FAB-9C6D-ABFBDACAC4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48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37AB-0D48-4FAB-9C6D-ABFBDACAC4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73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3851920" y="-148580"/>
            <a:ext cx="1440160" cy="9144000"/>
          </a:xfrm>
          <a:prstGeom prst="rect">
            <a:avLst/>
          </a:prstGeom>
          <a:solidFill>
            <a:srgbClr val="FDC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b="16951"/>
          <a:stretch/>
        </p:blipFill>
        <p:spPr>
          <a:xfrm>
            <a:off x="251521" y="21118"/>
            <a:ext cx="2916000" cy="8458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675" y="3812464"/>
            <a:ext cx="7200800" cy="857250"/>
          </a:xfrm>
        </p:spPr>
        <p:txBody>
          <a:bodyPr/>
          <a:lstStyle>
            <a:lvl1pPr algn="l">
              <a:defRPr>
                <a:solidFill>
                  <a:srgbClr val="353D4D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64" y="4255903"/>
            <a:ext cx="1776315" cy="540000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873125"/>
            <a:ext cx="9144000" cy="28527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7243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7"/>
            <a:ext cx="8468437" cy="8172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544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02977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11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et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79" y="204788"/>
            <a:ext cx="3960000" cy="871537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1527" y="204788"/>
            <a:ext cx="4333165" cy="438943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2479" y="1076325"/>
            <a:ext cx="3960000" cy="3517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016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472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9" r="62551"/>
          <a:stretch/>
        </p:blipFill>
        <p:spPr>
          <a:xfrm>
            <a:off x="7216817" y="-12700"/>
            <a:ext cx="1935651" cy="2946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6B6-362A-42C1-93EC-0D613D1289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2401360" y="4445001"/>
            <a:ext cx="4341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>
          <a:xfrm>
            <a:off x="-135467" y="273845"/>
            <a:ext cx="9508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-135467" y="1268017"/>
            <a:ext cx="9508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9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solidFill>
          <a:srgbClr val="FDC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71600" y="1635646"/>
            <a:ext cx="7200800" cy="857250"/>
          </a:xfrm>
        </p:spPr>
        <p:txBody>
          <a:bodyPr/>
          <a:lstStyle>
            <a:lvl1pPr>
              <a:defRPr>
                <a:solidFill>
                  <a:srgbClr val="353D4D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971550" y="2571750"/>
            <a:ext cx="7200900" cy="5762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32" y="772262"/>
            <a:ext cx="1968116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1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lan">
    <p:bg>
      <p:bgPr>
        <a:solidFill>
          <a:srgbClr val="FDC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131591"/>
            <a:ext cx="8642350" cy="3600400"/>
          </a:xfrm>
        </p:spPr>
        <p:txBody>
          <a:bodyPr/>
          <a:lstStyle>
            <a:lvl1pPr marL="0" indent="0">
              <a:buFont typeface="+mj-lt"/>
              <a:buNone/>
              <a:defRPr sz="2800">
                <a:solidFill>
                  <a:srgbClr val="353D4D"/>
                </a:solidFill>
              </a:defRPr>
            </a:lvl1pPr>
            <a:lvl2pPr marL="177800" indent="-177800" algn="l">
              <a:buClr>
                <a:srgbClr val="6798A0"/>
              </a:buClr>
              <a:buFont typeface="+mj-lt"/>
              <a:buAutoNum type="arabicPeriod"/>
              <a:defRPr sz="2400">
                <a:solidFill>
                  <a:srgbClr val="353D4D"/>
                </a:solidFill>
              </a:defRPr>
            </a:lvl2pPr>
            <a:lvl3pPr marL="95250" indent="-95250">
              <a:buFont typeface="+mj-lt"/>
              <a:buAutoNum type="arabicPeriod"/>
              <a:defRPr>
                <a:solidFill>
                  <a:srgbClr val="353D4D"/>
                </a:solidFill>
              </a:defRPr>
            </a:lvl3pPr>
            <a:lvl4pPr marL="95250" indent="-95250">
              <a:buFont typeface="+mj-lt"/>
              <a:buAutoNum type="arabicPeriod"/>
              <a:defRPr>
                <a:solidFill>
                  <a:srgbClr val="353D4D"/>
                </a:solidFill>
              </a:defRPr>
            </a:lvl4pPr>
            <a:lvl5pPr marL="95250" indent="-95250">
              <a:buFont typeface="+mj-lt"/>
              <a:buAutoNum type="arabicPeriod"/>
              <a:defRPr>
                <a:solidFill>
                  <a:srgbClr val="353D4D"/>
                </a:solidFill>
              </a:defRPr>
            </a:lvl5pPr>
            <a:lvl6pPr marL="627063" indent="-265113" algn="l">
              <a:buClr>
                <a:srgbClr val="6798A0"/>
              </a:buClr>
              <a:buFont typeface="+mj-lt"/>
              <a:buAutoNum type="alphaLcParenR"/>
              <a:defRPr>
                <a:solidFill>
                  <a:srgbClr val="353D4D"/>
                </a:solidFill>
              </a:defRPr>
            </a:lvl6pPr>
          </a:lstStyle>
          <a:p>
            <a:pPr lvl="1"/>
            <a:r>
              <a:rPr lang="fr-FR"/>
              <a:t>Deuxième niveau</a:t>
            </a:r>
          </a:p>
          <a:p>
            <a:pPr lvl="5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340"/>
            <a:ext cx="7200800" cy="54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799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900113" y="2571750"/>
            <a:ext cx="7200900" cy="6477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52" y="415278"/>
            <a:ext cx="20717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5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7"/>
            <a:ext cx="8468437" cy="8172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5659" y="1147454"/>
            <a:ext cx="8625385" cy="3390427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797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1419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6"/>
            <a:ext cx="3960000" cy="142453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659" y="1521725"/>
            <a:ext cx="3960000" cy="30725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4571361" y="764590"/>
            <a:ext cx="4313237" cy="360952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27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83547"/>
            <a:ext cx="8441141" cy="73532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2352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7"/>
          <p:cNvSpPr>
            <a:spLocks noGrp="1"/>
          </p:cNvSpPr>
          <p:nvPr>
            <p:ph type="title"/>
          </p:nvPr>
        </p:nvSpPr>
        <p:spPr>
          <a:xfrm>
            <a:off x="899592" y="1635646"/>
            <a:ext cx="72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899592" y="2640311"/>
            <a:ext cx="7200800" cy="72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800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755" r:id="rId2"/>
    <p:sldLayoutId id="2147483758" r:id="rId3"/>
    <p:sldLayoutId id="2147483756" r:id="rId4"/>
    <p:sldLayoutId id="214748375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353D4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400" kern="1200">
          <a:solidFill>
            <a:srgbClr val="353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4355999" y="372949"/>
            <a:ext cx="432000" cy="9144000"/>
          </a:xfrm>
          <a:prstGeom prst="rect">
            <a:avLst/>
          </a:prstGeom>
          <a:solidFill>
            <a:srgbClr val="FDC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5659" y="83546"/>
            <a:ext cx="8441141" cy="14245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5659" y="1521725"/>
            <a:ext cx="8427493" cy="307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1699146" y="4846193"/>
            <a:ext cx="7007365" cy="2655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baseline="0" dirty="0">
                <a:solidFill>
                  <a:srgbClr val="353D4D"/>
                </a:solidFill>
              </a:rPr>
              <a:t>Auvergne-Rhône-Alpes </a:t>
            </a:r>
          </a:p>
          <a:p>
            <a:pPr algn="r"/>
            <a:r>
              <a:rPr lang="fr-FR" baseline="0" dirty="0">
                <a:solidFill>
                  <a:srgbClr val="353D4D"/>
                </a:solidFill>
              </a:rPr>
              <a:t>Entreprises</a:t>
            </a:r>
            <a:r>
              <a:rPr lang="fr-FR" dirty="0">
                <a:solidFill>
                  <a:srgbClr val="353D4D"/>
                </a:solidFill>
              </a:rPr>
              <a:t> |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8" y="4762240"/>
            <a:ext cx="979349" cy="365419"/>
          </a:xfrm>
          <a:prstGeom prst="rect">
            <a:avLst/>
          </a:prstGeom>
        </p:spPr>
      </p:pic>
      <p:sp>
        <p:nvSpPr>
          <p:cNvPr id="10" name="Espace réservé du numéro de diapositive 3"/>
          <p:cNvSpPr txBox="1">
            <a:spLocks/>
          </p:cNvSpPr>
          <p:nvPr userDrawn="1"/>
        </p:nvSpPr>
        <p:spPr>
          <a:xfrm>
            <a:off x="8727992" y="4807631"/>
            <a:ext cx="3600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7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4310F6-0FCF-4DF9-891A-BCA987DD9F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9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0" r:id="rId2"/>
    <p:sldLayoutId id="2147483891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90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53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rgbClr val="353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353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b="41529"/>
          <a:stretch/>
        </p:blipFill>
        <p:spPr>
          <a:xfrm>
            <a:off x="7951" y="834885"/>
            <a:ext cx="9126000" cy="302149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950" y="3905499"/>
            <a:ext cx="7046211" cy="1238001"/>
          </a:xfrm>
        </p:spPr>
        <p:txBody>
          <a:bodyPr wrap="square" lIns="0" tIns="0" rIns="0" bIns="0" anchor="ctr" anchorCtr="0">
            <a:noAutofit/>
          </a:bodyPr>
          <a:lstStyle/>
          <a:p>
            <a:r>
              <a:rPr lang="fr-FR" sz="3600" cap="all" dirty="0"/>
              <a:t>Les ODD, un outil de coopération internationale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12883" r="12876" b="34605"/>
          <a:stretch/>
        </p:blipFill>
        <p:spPr>
          <a:xfrm>
            <a:off x="3592772" y="844961"/>
            <a:ext cx="5220260" cy="30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59" y="35841"/>
            <a:ext cx="8468437" cy="817206"/>
          </a:xfrm>
        </p:spPr>
        <p:txBody>
          <a:bodyPr/>
          <a:lstStyle/>
          <a:p>
            <a:r>
              <a:rPr lang="fr-FR" dirty="0"/>
              <a:t>Auvergne-Rhône-Alpes entreprises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6"/>
          <a:stretch/>
        </p:blipFill>
        <p:spPr>
          <a:xfrm>
            <a:off x="1550751" y="302138"/>
            <a:ext cx="5986446" cy="4715135"/>
          </a:xfrm>
        </p:spPr>
      </p:pic>
    </p:spTree>
    <p:extLst>
      <p:ext uri="{BB962C8B-B14F-4D97-AF65-F5344CB8AC3E}">
        <p14:creationId xmlns:p14="http://schemas.microsoft.com/office/powerpoint/2010/main" val="368548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5659" y="11988"/>
            <a:ext cx="8468437" cy="817206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Nos</a:t>
            </a:r>
            <a:r>
              <a:rPr lang="fr-FR" dirty="0"/>
              <a:t> métiers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3" y="1641690"/>
            <a:ext cx="1476000" cy="1842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44" y="1641690"/>
            <a:ext cx="1476000" cy="1842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05" y="1641690"/>
            <a:ext cx="1476000" cy="1842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66" y="1645112"/>
            <a:ext cx="1470519" cy="18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Arrondir un rectangle avec un coin diagonal 19"/>
          <p:cNvSpPr/>
          <p:nvPr/>
        </p:nvSpPr>
        <p:spPr>
          <a:xfrm>
            <a:off x="7394184" y="1641690"/>
            <a:ext cx="1470519" cy="1839422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71672" r="39706" b="15197"/>
          <a:stretch/>
        </p:blipFill>
        <p:spPr>
          <a:xfrm>
            <a:off x="7415872" y="2201401"/>
            <a:ext cx="1427143" cy="720000"/>
          </a:xfrm>
        </p:spPr>
      </p:pic>
      <p:sp>
        <p:nvSpPr>
          <p:cNvPr id="2" name="AutoShape 2" descr="https://frc-powerpoint.officeapps.live.com/pods/GetClipboardImage.ashx?Id=773862bb-eeb9-4c3f-8529-833a9d6c3299&amp;DC=GFR1&amp;pkey=b19487b6-9487-4864-8b97-8224d1cb955a&amp;wdoverrides=GetClipboardImageEnabled:true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65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8809" r="18250" b="10538"/>
          <a:stretch/>
        </p:blipFill>
        <p:spPr>
          <a:xfrm>
            <a:off x="6591403" y="326836"/>
            <a:ext cx="1045265" cy="885276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4294967295"/>
          </p:nvPr>
        </p:nvSpPr>
        <p:spPr>
          <a:xfrm>
            <a:off x="1614488" y="534057"/>
            <a:ext cx="6172200" cy="470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fr-FR" altLang="fr-FR" sz="27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sym typeface="Arial Narrow" charset="0"/>
              </a:rPr>
              <a:t>Enterprise Europe Network</a:t>
            </a:r>
          </a:p>
        </p:txBody>
      </p:sp>
      <p:sp>
        <p:nvSpPr>
          <p:cNvPr id="9" name="Espace réservé du contenu 10"/>
          <p:cNvSpPr>
            <a:spLocks noGrp="1"/>
          </p:cNvSpPr>
          <p:nvPr>
            <p:ph sz="half" idx="4294967295"/>
          </p:nvPr>
        </p:nvSpPr>
        <p:spPr>
          <a:xfrm>
            <a:off x="1614487" y="1419332"/>
            <a:ext cx="6619511" cy="19459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Réseau de </a:t>
            </a:r>
            <a:r>
              <a:rPr lang="fr-FR" altLang="fr-FR" sz="105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rial Narrow" charset="0"/>
              </a:rPr>
              <a:t>soutien à l’innovation et l’internationalisation des entreprises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54" y="1626554"/>
            <a:ext cx="6598734" cy="270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0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8809" r="18250" b="10538"/>
          <a:stretch/>
        </p:blipFill>
        <p:spPr>
          <a:xfrm>
            <a:off x="6591403" y="326836"/>
            <a:ext cx="1045265" cy="885276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4294967295"/>
          </p:nvPr>
        </p:nvSpPr>
        <p:spPr>
          <a:xfrm>
            <a:off x="1614488" y="534057"/>
            <a:ext cx="6172200" cy="470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fr-FR" altLang="fr-FR" sz="27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sym typeface="Arial Narrow" charset="0"/>
              </a:rPr>
              <a:t>Enterprise Europe Network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4294967295"/>
          </p:nvPr>
        </p:nvSpPr>
        <p:spPr>
          <a:xfrm>
            <a:off x="1276497" y="1274652"/>
            <a:ext cx="661987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fr-FR" altLang="en-US" sz="1200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Une large palette de services mise à disposition des</a:t>
            </a:r>
          </a:p>
          <a:p>
            <a:pPr marL="0" indent="0" algn="ctr">
              <a:buNone/>
              <a:defRPr/>
            </a:pPr>
            <a:r>
              <a:rPr lang="fr-FR" altLang="en-US" sz="1200" b="1" kern="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PME et start-ups ambitieuses :</a:t>
            </a:r>
            <a:endParaRPr lang="fr-FR" sz="1200" b="1" kern="0" dirty="0">
              <a:solidFill>
                <a:srgbClr val="FFC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66" y="2133431"/>
            <a:ext cx="4974044" cy="16182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55073" y="2633570"/>
            <a:ext cx="1231490" cy="3680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Rectangle 17"/>
          <p:cNvSpPr/>
          <p:nvPr/>
        </p:nvSpPr>
        <p:spPr>
          <a:xfrm>
            <a:off x="5555073" y="3361799"/>
            <a:ext cx="1231490" cy="1847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/>
        </p:nvSpPr>
        <p:spPr>
          <a:xfrm>
            <a:off x="2523502" y="2253122"/>
            <a:ext cx="1284303" cy="129339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48194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8179" y="231132"/>
            <a:ext cx="7772400" cy="11017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Exemple de profil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033850"/>
            <a:ext cx="7908323" cy="3249826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entreprise autrichienne propose des solutions dans les champs de la recherche stratégique, l’innovation, la croissance, l’ingénierie, et la construction d’usines clés en main. L’accent est mis sur les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solutions de technologie vertes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améliorer la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chaine de valeur des déchets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de matières premières. Le but est de recycler et de valoriser les flux de déchets non utilisés dans la production de biomasse et d’aliments, et de l’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équarissage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Des partenaires sont recherchés pour des accords de licence, de la coopération technique, des accords commerciaux et éventuellement de la recherche coopérative. </a:t>
            </a:r>
          </a:p>
        </p:txBody>
      </p:sp>
      <p:sp>
        <p:nvSpPr>
          <p:cNvPr id="4" name="AutoShape 2" descr="https://frc-powerpoint.officeapps.live.com/pods/GetClipboardImage.ashx?Id=773862bb-eeb9-4c3f-8529-833a9d6c3299&amp;DC=GFR1&amp;pkey=b19487b6-9487-4864-8b97-8224d1cb955a&amp;wdoverrides=GetClipboardImageEnabled:true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72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9282" y="206418"/>
            <a:ext cx="7772400" cy="11017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Exemple de recherche de partenariat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73893" y="719267"/>
            <a:ext cx="6400800" cy="1314450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Appel à projets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Globalstar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8346" y="1347659"/>
            <a:ext cx="4436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Appel à projet de recherche et développement pour un produit innovant à fort potentiel de marché. Secteurs concernés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Energies renouvelables</a:t>
            </a: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Environnement et science de la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électronique et technologies de l’information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Industrie du futur (robots, 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Technologie de fabrication avancée (fabrication additive)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Matériaux innovants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7433" y="3953804"/>
            <a:ext cx="8044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Réseau EEN : création d’une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plateforme de mise en relation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multi organisations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38119" y="1437503"/>
            <a:ext cx="3208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Participants plateforme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Entreprises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Centres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RetD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Universités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</a:p>
        </p:txBody>
      </p:sp>
    </p:spTree>
    <p:extLst>
      <p:ext uri="{BB962C8B-B14F-4D97-AF65-F5344CB8AC3E}">
        <p14:creationId xmlns:p14="http://schemas.microsoft.com/office/powerpoint/2010/main" val="62499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02299"/>
            <a:ext cx="8093765" cy="758483"/>
          </a:xfrm>
        </p:spPr>
        <p:txBody>
          <a:bodyPr>
            <a:normAutofit/>
          </a:bodyPr>
          <a:lstStyle/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Missions collective d’entreprises sur un pays prioritaire : Japon et Côte d’Ivoire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164" y="1206014"/>
            <a:ext cx="8427308" cy="337493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Implication de divers acteurs de l’international en Région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Implication d’acteurs dans le pays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Mises en relation, rdv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BtoB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Approfondissement de coopération économique régionale </a:t>
            </a:r>
          </a:p>
        </p:txBody>
      </p:sp>
    </p:spTree>
    <p:extLst>
      <p:ext uri="{BB962C8B-B14F-4D97-AF65-F5344CB8AC3E}">
        <p14:creationId xmlns:p14="http://schemas.microsoft.com/office/powerpoint/2010/main" val="2298604534"/>
      </p:ext>
    </p:extLst>
  </p:cSld>
  <p:clrMapOvr>
    <a:masterClrMapping/>
  </p:clrMapOvr>
</p:sld>
</file>

<file path=ppt/theme/theme1.xml><?xml version="1.0" encoding="utf-8"?>
<a:theme xmlns:a="http://schemas.openxmlformats.org/drawingml/2006/main" name="1_ARAE-Titres-pré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projet DIGITAL V1" id="{32483EA5-C3C7-443A-BCF2-AD4D390D61B1}" vid="{895352ED-896D-4FFC-B3EA-A3F080673C2F}"/>
    </a:ext>
  </a:extLst>
</a:theme>
</file>

<file path=ppt/theme/theme2.xml><?xml version="1.0" encoding="utf-8"?>
<a:theme xmlns:a="http://schemas.openxmlformats.org/drawingml/2006/main" name="ARAE-Présentation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projet DIGITAL V1" id="{32483EA5-C3C7-443A-BCF2-AD4D390D61B1}" vid="{14B46377-B61D-4B8A-986D-6BD45485DF1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23EFDFAE4014590F661706DF63D37" ma:contentTypeVersion="12" ma:contentTypeDescription="Crée un document." ma:contentTypeScope="" ma:versionID="502509670061cb6858fcf85dd8163bf2">
  <xsd:schema xmlns:xsd="http://www.w3.org/2001/XMLSchema" xmlns:xs="http://www.w3.org/2001/XMLSchema" xmlns:p="http://schemas.microsoft.com/office/2006/metadata/properties" xmlns:ns2="c6f0cb50-428b-44e0-b953-f66a877b6b18" xmlns:ns3="89be52cd-959b-40ba-92db-4e6ef3fbdc0b" targetNamespace="http://schemas.microsoft.com/office/2006/metadata/properties" ma:root="true" ma:fieldsID="7ac71f2a59666ad01df59af2d4189df2" ns2:_="" ns3:_="">
    <xsd:import namespace="c6f0cb50-428b-44e0-b953-f66a877b6b18"/>
    <xsd:import namespace="89be52cd-959b-40ba-92db-4e6ef3fbd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0cb50-428b-44e0-b953-f66a877b6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e52cd-959b-40ba-92db-4e6ef3fbdc0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252096-1B9B-4571-B9FE-08281E438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f0cb50-428b-44e0-b953-f66a877b6b18"/>
    <ds:schemaRef ds:uri="89be52cd-959b-40ba-92db-4e6ef3fbdc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05A5D4-CFE5-4840-A07C-176A5BC3A8D3}">
  <ds:schemaRefs>
    <ds:schemaRef ds:uri="http://schemas.microsoft.com/office/2006/documentManagement/types"/>
    <ds:schemaRef ds:uri="http://purl.org/dc/dcmitype/"/>
    <ds:schemaRef ds:uri="452a282a-6087-49fd-b4c0-2525cabb7de7"/>
    <ds:schemaRef ds:uri="e678f26d-fd78-43c8-91ec-1152ffb9465e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DF37BDE-CB84-4900-BB44-EECEE0AC45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projet DIGITAL V1</Template>
  <TotalTime>4849</TotalTime>
  <Words>279</Words>
  <Application>Microsoft Office PowerPoint</Application>
  <PresentationFormat>Affichage à l'écran (16:9)</PresentationFormat>
  <Paragraphs>34</Paragraphs>
  <Slides>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  <vt:variant>
        <vt:lpstr>Diaporamas personnalisés</vt:lpstr>
      </vt:variant>
      <vt:variant>
        <vt:i4>1</vt:i4>
      </vt:variant>
    </vt:vector>
  </HeadingPairs>
  <TitlesOfParts>
    <vt:vector size="13" baseType="lpstr">
      <vt:lpstr>Arial</vt:lpstr>
      <vt:lpstr>Calibri</vt:lpstr>
      <vt:lpstr>1_ARAE-Titres-présentation</vt:lpstr>
      <vt:lpstr>ARAE-Présentation2020</vt:lpstr>
      <vt:lpstr>Les ODD, un outil de coopération internationale</vt:lpstr>
      <vt:lpstr>Auvergne-Rhône-Alpes entreprises</vt:lpstr>
      <vt:lpstr>Nos métiers</vt:lpstr>
      <vt:lpstr>Présentation PowerPoint</vt:lpstr>
      <vt:lpstr>Présentation PowerPoint</vt:lpstr>
      <vt:lpstr>Exemple de profil</vt:lpstr>
      <vt:lpstr>Exemple de recherche de partenariat</vt:lpstr>
      <vt:lpstr>Missions collective d’entreprises sur un pays prioritaire : Japon et Côte d’Ivoire</vt:lpstr>
      <vt:lpstr>L'agence en 2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Auvergne-Rhône-Alpes Entreprises Evènement DIGITAL</dc:title>
  <dc:creator>Alexandra FELLI</dc:creator>
  <cp:lastModifiedBy>Clara PARIS</cp:lastModifiedBy>
  <cp:revision>22</cp:revision>
  <dcterms:created xsi:type="dcterms:W3CDTF">2020-05-28T06:29:56Z</dcterms:created>
  <dcterms:modified xsi:type="dcterms:W3CDTF">2021-04-09T12:50:54Z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0x010100E7D23EFDFAE4014590F661706DF63D37</vt:lpwstr>
  </property>
</Properties>
</file>