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7" r:id="rId5"/>
    <p:sldId id="343" r:id="rId6"/>
    <p:sldId id="269" r:id="rId7"/>
    <p:sldId id="2261" r:id="rId8"/>
    <p:sldId id="2218" r:id="rId9"/>
    <p:sldId id="2219" r:id="rId10"/>
    <p:sldId id="2223" r:id="rId11"/>
    <p:sldId id="2238" r:id="rId12"/>
    <p:sldId id="2181" r:id="rId13"/>
    <p:sldId id="2186" r:id="rId14"/>
    <p:sldId id="2226" r:id="rId15"/>
    <p:sldId id="2228" r:id="rId16"/>
    <p:sldId id="2229" r:id="rId17"/>
    <p:sldId id="2230" r:id="rId18"/>
    <p:sldId id="2167" r:id="rId19"/>
    <p:sldId id="1932" r:id="rId20"/>
    <p:sldId id="2231" r:id="rId21"/>
    <p:sldId id="2176" r:id="rId22"/>
    <p:sldId id="2234" r:id="rId23"/>
    <p:sldId id="2206" r:id="rId24"/>
    <p:sldId id="2179" r:id="rId25"/>
    <p:sldId id="2177" r:id="rId26"/>
    <p:sldId id="2180" r:id="rId27"/>
    <p:sldId id="1031" r:id="rId28"/>
    <p:sldId id="2178" r:id="rId29"/>
    <p:sldId id="2232" r:id="rId30"/>
    <p:sldId id="2259" r:id="rId31"/>
    <p:sldId id="2260" r:id="rId32"/>
    <p:sldId id="2200" r:id="rId33"/>
  </p:sldIdLst>
  <p:sldSz cx="9144000" cy="6858000" type="screen4x3"/>
  <p:notesSz cx="7104063" cy="102346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2" autoAdjust="0"/>
    <p:restoredTop sz="86263" autoAdjust="0"/>
  </p:normalViewPr>
  <p:slideViewPr>
    <p:cSldViewPr snapToGrid="0" snapToObjects="1">
      <p:cViewPr varScale="1">
        <p:scale>
          <a:sx n="68" d="100"/>
          <a:sy n="68" d="100"/>
        </p:scale>
        <p:origin x="1380" y="72"/>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295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fr-FR"/>
          </a:p>
        </p:txBody>
      </p:sp>
      <p:sp>
        <p:nvSpPr>
          <p:cNvPr id="3" name="Espace réservé de la date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D7EB64A1-8042-4146-9918-7576BD4E865B}" type="datetimeFigureOut">
              <a:rPr lang="fr-FR" smtClean="0"/>
              <a:pPr/>
              <a:t>09/04/2021</a:t>
            </a:fld>
            <a:endParaRPr lang="fr-FR"/>
          </a:p>
        </p:txBody>
      </p:sp>
      <p:sp>
        <p:nvSpPr>
          <p:cNvPr id="4" name="Espace réservé de l'image des diapositives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fr-FR"/>
          </a:p>
        </p:txBody>
      </p:sp>
      <p:sp>
        <p:nvSpPr>
          <p:cNvPr id="5" name="Espace réservé des commentaires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CC6B99B9-CB93-224D-ADE5-900A6DA3790F}" type="slidenum">
              <a:rPr lang="fr-FR" smtClean="0"/>
              <a:pPr/>
              <a:t>‹N°›</a:t>
            </a:fld>
            <a:endParaRPr lang="fr-FR"/>
          </a:p>
        </p:txBody>
      </p:sp>
    </p:spTree>
    <p:extLst>
      <p:ext uri="{BB962C8B-B14F-4D97-AF65-F5344CB8AC3E}">
        <p14:creationId xmlns:p14="http://schemas.microsoft.com/office/powerpoint/2010/main" val="7223752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noProof="0"/>
              <a:t>For each pillar of excellence, the desired result was established. Then, strategic objectives were identified in order to support the achievement of the desired results, based on 4 perspectives: Human Capital (Organization), Internal Processes, Customer, and Finance.</a:t>
            </a:r>
          </a:p>
        </p:txBody>
      </p:sp>
      <p:sp>
        <p:nvSpPr>
          <p:cNvPr id="4" name="Espaço Reservado para Número de Slide 3"/>
          <p:cNvSpPr>
            <a:spLocks noGrp="1"/>
          </p:cNvSpPr>
          <p:nvPr>
            <p:ph type="sldNum" sz="quarter" idx="5"/>
          </p:nvPr>
        </p:nvSpPr>
        <p:spPr/>
        <p:txBody>
          <a:bodyPr/>
          <a:lstStyle/>
          <a:p>
            <a:fld id="{CDD5BFCD-CC0A-4BCD-882E-2EAC006E4E00}" type="slidenum">
              <a:rPr lang="en-US" smtClean="0"/>
              <a:t>16</a:t>
            </a:fld>
            <a:endParaRPr lang="en-US"/>
          </a:p>
        </p:txBody>
      </p:sp>
    </p:spTree>
    <p:extLst>
      <p:ext uri="{BB962C8B-B14F-4D97-AF65-F5344CB8AC3E}">
        <p14:creationId xmlns:p14="http://schemas.microsoft.com/office/powerpoint/2010/main" val="339441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67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9318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7EE457-D257-4B73-A353-8F3B0A099A99}" type="slidenum">
              <a:rPr lang="fr-FR" smtClean="0"/>
              <a:pPr fontAlgn="base">
                <a:spcBef>
                  <a:spcPct val="0"/>
                </a:spcBef>
                <a:spcAft>
                  <a:spcPct val="0"/>
                </a:spcAft>
                <a:defRPr/>
              </a:pPr>
              <a:t>24</a:t>
            </a:fld>
            <a:endParaRPr lang="fr-FR"/>
          </a:p>
        </p:txBody>
      </p:sp>
    </p:spTree>
    <p:extLst>
      <p:ext uri="{BB962C8B-B14F-4D97-AF65-F5344CB8AC3E}">
        <p14:creationId xmlns:p14="http://schemas.microsoft.com/office/powerpoint/2010/main" val="4222149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
        <p:nvSpPr>
          <p:cNvPr id="4" name="Espace réservé de la date 3"/>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293291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183561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3476639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Layout Personalizado">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0E332374-136C-4C28-9F8C-93D46223C285}"/>
              </a:ext>
            </a:extLst>
          </p:cNvPr>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bg1"/>
                </a:solidFill>
              </a:ln>
              <a:solidFill>
                <a:schemeClr val="bg1"/>
              </a:solidFill>
            </a:endParaRPr>
          </a:p>
        </p:txBody>
      </p:sp>
    </p:spTree>
    <p:extLst>
      <p:ext uri="{BB962C8B-B14F-4D97-AF65-F5344CB8AC3E}">
        <p14:creationId xmlns:p14="http://schemas.microsoft.com/office/powerpoint/2010/main" val="2268956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Columns and bullet points">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5D9F25C-BCE5-45F9-AE23-8FF88F0F11FC}"/>
              </a:ext>
            </a:extLst>
          </p:cNvPr>
          <p:cNvSpPr>
            <a:spLocks noGrp="1"/>
          </p:cNvSpPr>
          <p:nvPr>
            <p:ph type="title" hasCustomPrompt="1"/>
          </p:nvPr>
        </p:nvSpPr>
        <p:spPr>
          <a:xfrm>
            <a:off x="628650" y="681037"/>
            <a:ext cx="7886700" cy="593581"/>
          </a:xfrm>
          <a:prstGeom prst="rect">
            <a:avLst/>
          </a:prstGeom>
        </p:spPr>
        <p:txBody>
          <a:bodyPr anchor="ctr"/>
          <a:lstStyle>
            <a:lvl1pPr>
              <a:defRPr sz="2700" b="1">
                <a:solidFill>
                  <a:schemeClr val="tx1"/>
                </a:solidFill>
                <a:latin typeface="Rubik" panose="020B0604020202020204" charset="-79"/>
                <a:cs typeface="Rubik" panose="020B0604020202020204" charset="-79"/>
              </a:defRPr>
            </a:lvl1pPr>
          </a:lstStyle>
          <a:p>
            <a:r>
              <a:rPr lang="pt-BR"/>
              <a:t>TITLE</a:t>
            </a:r>
          </a:p>
        </p:txBody>
      </p:sp>
      <p:sp>
        <p:nvSpPr>
          <p:cNvPr id="6" name="Espaço Reservado para Conteúdo 2">
            <a:extLst>
              <a:ext uri="{FF2B5EF4-FFF2-40B4-BE49-F238E27FC236}">
                <a16:creationId xmlns:a16="http://schemas.microsoft.com/office/drawing/2014/main" id="{F2D103A5-0CF6-4E09-BC41-139CBFB981BD}"/>
              </a:ext>
            </a:extLst>
          </p:cNvPr>
          <p:cNvSpPr>
            <a:spLocks noGrp="1"/>
          </p:cNvSpPr>
          <p:nvPr>
            <p:ph sz="half" idx="10" hasCustomPrompt="1"/>
          </p:nvPr>
        </p:nvSpPr>
        <p:spPr>
          <a:xfrm>
            <a:off x="4629152" y="1440873"/>
            <a:ext cx="3886200" cy="4736090"/>
          </a:xfrm>
          <a:prstGeom prst="rect">
            <a:avLst/>
          </a:prstGeom>
        </p:spPr>
        <p:txBody>
          <a:bodyPr/>
          <a:lstStyle>
            <a:lvl1pPr marL="0" indent="0">
              <a:lnSpc>
                <a:spcPct val="100000"/>
              </a:lnSpc>
              <a:spcBef>
                <a:spcPts val="225"/>
              </a:spcBef>
              <a:spcAft>
                <a:spcPts val="225"/>
              </a:spcAft>
              <a:buFontTx/>
              <a:buNone/>
              <a:defRPr lang="pt-BR" sz="2100" b="1" kern="1200" dirty="0">
                <a:solidFill>
                  <a:srgbClr val="8BBC3E"/>
                </a:solidFill>
                <a:latin typeface="Rubik" panose="02000604000000020004" pitchFamily="2" charset="-79"/>
                <a:ea typeface="+mn-ea"/>
                <a:cs typeface="Rubik" panose="02000604000000020004" pitchFamily="2" charset="-79"/>
              </a:defRPr>
            </a:lvl1pPr>
            <a:lvl2pPr marL="401241" indent="-269081">
              <a:lnSpc>
                <a:spcPct val="100000"/>
              </a:lnSpc>
              <a:spcBef>
                <a:spcPts val="225"/>
              </a:spcBef>
              <a:spcAft>
                <a:spcPts val="225"/>
              </a:spcAft>
              <a:buFontTx/>
              <a:buBlip>
                <a:blip r:embed="rId2">
                  <a:extLst>
                    <a:ext uri="{96DAC541-7B7A-43D3-8B79-37D633B846F1}">
                      <asvg:svgBlip xmlns:asvg="http://schemas.microsoft.com/office/drawing/2016/SVG/main" r:embed="rId3"/>
                    </a:ext>
                  </a:extLst>
                </a:blip>
              </a:buBlip>
              <a:defRPr sz="1800">
                <a:solidFill>
                  <a:schemeClr val="tx1"/>
                </a:solidFill>
                <a:latin typeface="Rubik Light" panose="02000604000000020004" pitchFamily="2" charset="-79"/>
                <a:cs typeface="Rubik Light" panose="02000604000000020004" pitchFamily="2" charset="-79"/>
              </a:defRPr>
            </a:lvl2pPr>
            <a:lvl3pPr marL="671513" indent="-270272">
              <a:lnSpc>
                <a:spcPct val="100000"/>
              </a:lnSpc>
              <a:spcBef>
                <a:spcPts val="225"/>
              </a:spcBef>
              <a:spcAft>
                <a:spcPts val="225"/>
              </a:spcAft>
              <a:buFontTx/>
              <a:buBlip>
                <a:blip r:embed="rId2">
                  <a:extLst>
                    <a:ext uri="{96DAC541-7B7A-43D3-8B79-37D633B846F1}">
                      <asvg:svgBlip xmlns:asvg="http://schemas.microsoft.com/office/drawing/2016/SVG/main" r:embed="rId3"/>
                    </a:ext>
                  </a:extLst>
                </a:blip>
              </a:buBlip>
              <a:defRPr sz="1500">
                <a:solidFill>
                  <a:schemeClr val="tx1">
                    <a:lumMod val="65000"/>
                    <a:lumOff val="35000"/>
                  </a:schemeClr>
                </a:solidFill>
                <a:latin typeface="Rubik Light" panose="02000604000000020004" pitchFamily="2" charset="-79"/>
                <a:cs typeface="Rubik Light" panose="02000604000000020004" pitchFamily="2" charset="-79"/>
              </a:defRPr>
            </a:lvl3pPr>
            <a:lvl4pPr marL="941785" indent="-270272">
              <a:lnSpc>
                <a:spcPct val="100000"/>
              </a:lnSpc>
              <a:spcBef>
                <a:spcPts val="225"/>
              </a:spcBef>
              <a:spcAft>
                <a:spcPts val="225"/>
              </a:spcAft>
              <a:buFontTx/>
              <a:buBlip>
                <a:blip r:embed="rId2">
                  <a:extLst>
                    <a:ext uri="{96DAC541-7B7A-43D3-8B79-37D633B846F1}">
                      <asvg:svgBlip xmlns:asvg="http://schemas.microsoft.com/office/drawing/2016/SVG/main" r:embed="rId3"/>
                    </a:ext>
                  </a:extLst>
                </a:blip>
              </a:buBlip>
              <a:defRPr sz="1500">
                <a:solidFill>
                  <a:schemeClr val="tx1">
                    <a:lumMod val="65000"/>
                    <a:lumOff val="35000"/>
                  </a:schemeClr>
                </a:solidFill>
                <a:latin typeface="Rubik Light" panose="02000604000000020004" pitchFamily="2" charset="-79"/>
                <a:cs typeface="Rubik Light" panose="02000604000000020004" pitchFamily="2" charset="-79"/>
              </a:defRPr>
            </a:lvl4pPr>
            <a:lvl5pPr marL="1212056" indent="-270272">
              <a:lnSpc>
                <a:spcPct val="100000"/>
              </a:lnSpc>
              <a:spcBef>
                <a:spcPts val="225"/>
              </a:spcBef>
              <a:spcAft>
                <a:spcPts val="225"/>
              </a:spcAft>
              <a:buFontTx/>
              <a:buBlip>
                <a:blip r:embed="rId2">
                  <a:extLst>
                    <a:ext uri="{96DAC541-7B7A-43D3-8B79-37D633B846F1}">
                      <asvg:svgBlip xmlns:asvg="http://schemas.microsoft.com/office/drawing/2016/SVG/main" r:embed="rId3"/>
                    </a:ext>
                  </a:extLst>
                </a:blip>
              </a:buBlip>
              <a:defRPr sz="1500">
                <a:solidFill>
                  <a:schemeClr val="tx1">
                    <a:lumMod val="65000"/>
                    <a:lumOff val="35000"/>
                  </a:schemeClr>
                </a:solidFill>
                <a:latin typeface="Rubik Light" panose="02000604000000020004" pitchFamily="2" charset="-79"/>
                <a:cs typeface="Rubik Light" panose="02000604000000020004" pitchFamily="2" charset="-79"/>
              </a:defRPr>
            </a:lvl5pPr>
          </a:lstStyle>
          <a:p>
            <a:pPr lvl="0"/>
            <a:r>
              <a:rPr lang="pt-BR"/>
              <a:t>TITLE</a:t>
            </a:r>
          </a:p>
          <a:p>
            <a:pPr lvl="1"/>
            <a:r>
              <a:rPr lang="pt-BR" err="1"/>
              <a:t>Second</a:t>
            </a:r>
            <a:r>
              <a:rPr lang="pt-BR"/>
              <a:t> level</a:t>
            </a:r>
          </a:p>
          <a:p>
            <a:pPr lvl="2"/>
            <a:r>
              <a:rPr lang="pt-BR"/>
              <a:t>Third Level</a:t>
            </a:r>
          </a:p>
          <a:p>
            <a:pPr lvl="3"/>
            <a:r>
              <a:rPr lang="pt-BR"/>
              <a:t>Fourth Level</a:t>
            </a:r>
          </a:p>
          <a:p>
            <a:pPr lvl="4"/>
            <a:r>
              <a:rPr lang="pt-BR"/>
              <a:t>Fifth Level</a:t>
            </a:r>
          </a:p>
        </p:txBody>
      </p:sp>
      <p:sp>
        <p:nvSpPr>
          <p:cNvPr id="7" name="Espaço Reservado para Conteúdo 2">
            <a:extLst>
              <a:ext uri="{FF2B5EF4-FFF2-40B4-BE49-F238E27FC236}">
                <a16:creationId xmlns:a16="http://schemas.microsoft.com/office/drawing/2014/main" id="{32D3D431-1676-4F3C-A481-B085D72B6B45}"/>
              </a:ext>
            </a:extLst>
          </p:cNvPr>
          <p:cNvSpPr>
            <a:spLocks noGrp="1"/>
          </p:cNvSpPr>
          <p:nvPr>
            <p:ph sz="half" idx="11" hasCustomPrompt="1"/>
          </p:nvPr>
        </p:nvSpPr>
        <p:spPr>
          <a:xfrm>
            <a:off x="628649" y="1440873"/>
            <a:ext cx="3886200" cy="4736090"/>
          </a:xfrm>
          <a:prstGeom prst="rect">
            <a:avLst/>
          </a:prstGeom>
        </p:spPr>
        <p:txBody>
          <a:bodyPr/>
          <a:lstStyle>
            <a:lvl1pPr marL="0" indent="0">
              <a:lnSpc>
                <a:spcPct val="100000"/>
              </a:lnSpc>
              <a:spcBef>
                <a:spcPts val="225"/>
              </a:spcBef>
              <a:spcAft>
                <a:spcPts val="225"/>
              </a:spcAft>
              <a:buFontTx/>
              <a:buNone/>
              <a:defRPr sz="2100" b="1">
                <a:solidFill>
                  <a:srgbClr val="8BBC3E"/>
                </a:solidFill>
                <a:latin typeface="Rubik" panose="02000604000000020004" pitchFamily="2" charset="-79"/>
                <a:cs typeface="Rubik" panose="02000604000000020004" pitchFamily="2" charset="-79"/>
              </a:defRPr>
            </a:lvl1pPr>
            <a:lvl2pPr marL="401241" indent="-269081">
              <a:lnSpc>
                <a:spcPct val="100000"/>
              </a:lnSpc>
              <a:spcBef>
                <a:spcPts val="225"/>
              </a:spcBef>
              <a:spcAft>
                <a:spcPts val="225"/>
              </a:spcAft>
              <a:buFontTx/>
              <a:buBlip>
                <a:blip r:embed="rId2">
                  <a:extLst>
                    <a:ext uri="{96DAC541-7B7A-43D3-8B79-37D633B846F1}">
                      <asvg:svgBlip xmlns:asvg="http://schemas.microsoft.com/office/drawing/2016/SVG/main" r:embed="rId3"/>
                    </a:ext>
                  </a:extLst>
                </a:blip>
              </a:buBlip>
              <a:defRPr sz="1800">
                <a:solidFill>
                  <a:schemeClr val="tx1"/>
                </a:solidFill>
                <a:latin typeface="Rubik Light" panose="02000604000000020004" pitchFamily="2" charset="-79"/>
                <a:cs typeface="Rubik Light" panose="02000604000000020004" pitchFamily="2" charset="-79"/>
              </a:defRPr>
            </a:lvl2pPr>
            <a:lvl3pPr marL="671513" indent="-270272">
              <a:lnSpc>
                <a:spcPct val="100000"/>
              </a:lnSpc>
              <a:spcBef>
                <a:spcPts val="225"/>
              </a:spcBef>
              <a:spcAft>
                <a:spcPts val="225"/>
              </a:spcAft>
              <a:buFontTx/>
              <a:buBlip>
                <a:blip r:embed="rId2">
                  <a:extLst>
                    <a:ext uri="{96DAC541-7B7A-43D3-8B79-37D633B846F1}">
                      <asvg:svgBlip xmlns:asvg="http://schemas.microsoft.com/office/drawing/2016/SVG/main" r:embed="rId3"/>
                    </a:ext>
                  </a:extLst>
                </a:blip>
              </a:buBlip>
              <a:defRPr sz="1500">
                <a:solidFill>
                  <a:schemeClr val="tx1">
                    <a:lumMod val="65000"/>
                    <a:lumOff val="35000"/>
                  </a:schemeClr>
                </a:solidFill>
                <a:latin typeface="Rubik Light" panose="02000604000000020004" pitchFamily="2" charset="-79"/>
                <a:cs typeface="Rubik Light" panose="02000604000000020004" pitchFamily="2" charset="-79"/>
              </a:defRPr>
            </a:lvl3pPr>
            <a:lvl4pPr marL="941785" indent="-270272">
              <a:lnSpc>
                <a:spcPct val="100000"/>
              </a:lnSpc>
              <a:spcBef>
                <a:spcPts val="225"/>
              </a:spcBef>
              <a:spcAft>
                <a:spcPts val="225"/>
              </a:spcAft>
              <a:buFontTx/>
              <a:buBlip>
                <a:blip r:embed="rId2">
                  <a:extLst>
                    <a:ext uri="{96DAC541-7B7A-43D3-8B79-37D633B846F1}">
                      <asvg:svgBlip xmlns:asvg="http://schemas.microsoft.com/office/drawing/2016/SVG/main" r:embed="rId3"/>
                    </a:ext>
                  </a:extLst>
                </a:blip>
              </a:buBlip>
              <a:defRPr sz="1500">
                <a:solidFill>
                  <a:schemeClr val="tx1">
                    <a:lumMod val="65000"/>
                    <a:lumOff val="35000"/>
                  </a:schemeClr>
                </a:solidFill>
                <a:latin typeface="Rubik Light" panose="02000604000000020004" pitchFamily="2" charset="-79"/>
                <a:cs typeface="Rubik Light" panose="02000604000000020004" pitchFamily="2" charset="-79"/>
              </a:defRPr>
            </a:lvl4pPr>
            <a:lvl5pPr marL="1212056" indent="-270272">
              <a:lnSpc>
                <a:spcPct val="100000"/>
              </a:lnSpc>
              <a:spcBef>
                <a:spcPts val="225"/>
              </a:spcBef>
              <a:spcAft>
                <a:spcPts val="225"/>
              </a:spcAft>
              <a:buFontTx/>
              <a:buBlip>
                <a:blip r:embed="rId2">
                  <a:extLst>
                    <a:ext uri="{96DAC541-7B7A-43D3-8B79-37D633B846F1}">
                      <asvg:svgBlip xmlns:asvg="http://schemas.microsoft.com/office/drawing/2016/SVG/main" r:embed="rId3"/>
                    </a:ext>
                  </a:extLst>
                </a:blip>
              </a:buBlip>
              <a:defRPr sz="1500">
                <a:solidFill>
                  <a:schemeClr val="tx1">
                    <a:lumMod val="65000"/>
                    <a:lumOff val="35000"/>
                  </a:schemeClr>
                </a:solidFill>
                <a:latin typeface="Rubik Light" panose="02000604000000020004" pitchFamily="2" charset="-79"/>
                <a:cs typeface="Rubik Light" panose="02000604000000020004" pitchFamily="2" charset="-79"/>
              </a:defRPr>
            </a:lvl5pPr>
          </a:lstStyle>
          <a:p>
            <a:pPr lvl="0"/>
            <a:r>
              <a:rPr lang="pt-BR"/>
              <a:t>TITLE</a:t>
            </a:r>
          </a:p>
          <a:p>
            <a:pPr lvl="1"/>
            <a:r>
              <a:rPr lang="pt-BR" err="1"/>
              <a:t>Second</a:t>
            </a:r>
            <a:r>
              <a:rPr lang="pt-BR"/>
              <a:t> level</a:t>
            </a:r>
          </a:p>
          <a:p>
            <a:pPr lvl="2"/>
            <a:r>
              <a:rPr lang="pt-BR"/>
              <a:t>Third Level</a:t>
            </a:r>
          </a:p>
          <a:p>
            <a:pPr lvl="3"/>
            <a:r>
              <a:rPr lang="pt-BR"/>
              <a:t>Fourth Level</a:t>
            </a:r>
          </a:p>
          <a:p>
            <a:pPr lvl="4"/>
            <a:r>
              <a:rPr lang="pt-BR"/>
              <a:t>Fifth Level</a:t>
            </a:r>
          </a:p>
        </p:txBody>
      </p:sp>
    </p:spTree>
    <p:extLst>
      <p:ext uri="{BB962C8B-B14F-4D97-AF65-F5344CB8AC3E}">
        <p14:creationId xmlns:p14="http://schemas.microsoft.com/office/powerpoint/2010/main" val="138181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156484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284566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3835337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142333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442256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973428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1849479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EF53D30-8FD2-D44D-9D2B-7447E58BAA1A}" type="datetimeFigureOut">
              <a:rPr lang="fr-FR" smtClean="0"/>
              <a:pPr/>
              <a:t>09/04/2021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2079B0-C8D6-984E-B078-80AA50E824D1}" type="slidenum">
              <a:rPr lang="fr-FR" smtClean="0"/>
              <a:pPr/>
              <a:t>‹N°›</a:t>
            </a:fld>
            <a:endParaRPr lang="fr-FR"/>
          </a:p>
        </p:txBody>
      </p:sp>
    </p:spTree>
    <p:extLst>
      <p:ext uri="{BB962C8B-B14F-4D97-AF65-F5344CB8AC3E}">
        <p14:creationId xmlns:p14="http://schemas.microsoft.com/office/powerpoint/2010/main" val="3011616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1417638"/>
            <a:ext cx="8407400" cy="741362"/>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2336800"/>
            <a:ext cx="8407400" cy="438467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53D30-8FD2-D44D-9D2B-7447E58BAA1A}" type="datetimeFigureOut">
              <a:rPr lang="fr-FR" smtClean="0"/>
              <a:pPr/>
              <a:t>09/04/2021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079B0-C8D6-984E-B078-80AA50E824D1}" type="slidenum">
              <a:rPr lang="fr-FR" smtClean="0"/>
              <a:pPr/>
              <a:t>‹N°›</a:t>
            </a:fld>
            <a:endParaRPr lang="fr-FR"/>
          </a:p>
        </p:txBody>
      </p:sp>
      <p:sp>
        <p:nvSpPr>
          <p:cNvPr id="7" name="Espace réservé du numéro de diapositive 3"/>
          <p:cNvSpPr txBox="1">
            <a:spLocks/>
          </p:cNvSpPr>
          <p:nvPr userDrawn="1"/>
        </p:nvSpPr>
        <p:spPr>
          <a:xfrm>
            <a:off x="169332" y="1131112"/>
            <a:ext cx="147495" cy="182142"/>
          </a:xfrm>
          <a:prstGeom prst="rect">
            <a:avLst/>
          </a:prstGeom>
        </p:spPr>
        <p:txBody>
          <a:bodyPr>
            <a:normAutofit fontScale="25000" lnSpcReduction="20000"/>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0AEE9AD-F4FF-4764-80EE-361AF9301FC2}" type="slidenum">
              <a:rPr lang="fr-FR" smtClean="0"/>
              <a:pPr/>
              <a:t>‹N°›</a:t>
            </a:fld>
            <a:endParaRPr lang="fr-FR"/>
          </a:p>
        </p:txBody>
      </p:sp>
      <p:pic>
        <p:nvPicPr>
          <p:cNvPr id="8" name="Image 7" descr="IMG_0806.JPG"/>
          <p:cNvPicPr>
            <a:picLocks noChangeAspect="1"/>
          </p:cNvPicPr>
          <p:nvPr userDrawn="1"/>
        </p:nvPicPr>
        <p:blipFill rotWithShape="1">
          <a:blip r:embed="rId15" cstate="print">
            <a:extLst>
              <a:ext uri="{28A0092B-C50C-407E-A947-70E740481C1C}">
                <a14:useLocalDpi xmlns:a14="http://schemas.microsoft.com/office/drawing/2010/main" val="0"/>
              </a:ext>
            </a:extLst>
          </a:blip>
          <a:srcRect r="30248" b="3549"/>
          <a:stretch/>
        </p:blipFill>
        <p:spPr>
          <a:xfrm>
            <a:off x="7994483" y="256630"/>
            <a:ext cx="1077149" cy="974199"/>
          </a:xfrm>
          <a:prstGeom prst="rect">
            <a:avLst/>
          </a:prstGeom>
        </p:spPr>
      </p:pic>
      <p:pic>
        <p:nvPicPr>
          <p:cNvPr id="9" name="Image 8" descr="Capture d’écran 2017-01-13 à 14.10.55.png"/>
          <p:cNvPicPr>
            <a:picLocks noChangeAspect="1"/>
          </p:cNvPicPr>
          <p:nvPr userDrawn="1"/>
        </p:nvPicPr>
        <p:blipFill rotWithShape="1">
          <a:blip r:embed="rId16" cstate="print">
            <a:extLst>
              <a:ext uri="{28A0092B-C50C-407E-A947-70E740481C1C}">
                <a14:useLocalDpi xmlns:a14="http://schemas.microsoft.com/office/drawing/2010/main" val="0"/>
              </a:ext>
            </a:extLst>
          </a:blip>
          <a:srcRect l="30555" t="42099" r="51514" b="35581"/>
          <a:stretch/>
        </p:blipFill>
        <p:spPr>
          <a:xfrm>
            <a:off x="5955715" y="262356"/>
            <a:ext cx="1035669" cy="983520"/>
          </a:xfrm>
          <a:prstGeom prst="rect">
            <a:avLst/>
          </a:prstGeom>
        </p:spPr>
      </p:pic>
      <p:pic>
        <p:nvPicPr>
          <p:cNvPr id="10" name="Image 9" descr="2016-05-16 12.28.52.jpg"/>
          <p:cNvPicPr>
            <a:picLocks noChangeAspect="1"/>
          </p:cNvPicPr>
          <p:nvPr userDrawn="1"/>
        </p:nvPicPr>
        <p:blipFill rotWithShape="1">
          <a:blip r:embed="rId17" cstate="print">
            <a:extLst>
              <a:ext uri="{28A0092B-C50C-407E-A947-70E740481C1C}">
                <a14:useLocalDpi xmlns:a14="http://schemas.microsoft.com/office/drawing/2010/main" val="0"/>
              </a:ext>
            </a:extLst>
          </a:blip>
          <a:srcRect t="42107" r="59374" b="7530"/>
          <a:stretch/>
        </p:blipFill>
        <p:spPr>
          <a:xfrm>
            <a:off x="4968679" y="254629"/>
            <a:ext cx="992689" cy="986286"/>
          </a:xfrm>
          <a:prstGeom prst="rect">
            <a:avLst/>
          </a:prstGeom>
        </p:spPr>
      </p:pic>
      <p:sp>
        <p:nvSpPr>
          <p:cNvPr id="11" name="Espace réservé du numéro de diapositive 3"/>
          <p:cNvSpPr txBox="1">
            <a:spLocks/>
          </p:cNvSpPr>
          <p:nvPr userDrawn="1"/>
        </p:nvSpPr>
        <p:spPr>
          <a:xfrm>
            <a:off x="-815296" y="1308591"/>
            <a:ext cx="127961" cy="155045"/>
          </a:xfrm>
          <a:prstGeom prst="rect">
            <a:avLst/>
          </a:prstGeom>
        </p:spPr>
        <p:txBody>
          <a:bodyPr vert="horz" anchor="ctr" anchorCtr="0">
            <a:normAutofit fontScale="25000" lnSpcReduction="20000"/>
          </a:bodyPr>
          <a:lstStyle>
            <a:defPPr>
              <a:defRPr lang="fr-FR"/>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AEE9AD-F4FF-4764-80EE-361AF9301FC2}" type="slidenum">
              <a:rPr lang="fr-FR" smtClean="0"/>
              <a:pPr/>
              <a:t>‹N°›</a:t>
            </a:fld>
            <a:endParaRPr lang="fr-FR"/>
          </a:p>
        </p:txBody>
      </p:sp>
      <p:pic>
        <p:nvPicPr>
          <p:cNvPr id="12" name="Image 11" descr="2014-12-21 12.37.57.jpg"/>
          <p:cNvPicPr>
            <a:picLocks noChangeAspect="1"/>
          </p:cNvPicPr>
          <p:nvPr userDrawn="1"/>
        </p:nvPicPr>
        <p:blipFill rotWithShape="1">
          <a:blip r:embed="rId18" cstate="print">
            <a:extLst>
              <a:ext uri="{28A0092B-C50C-407E-A947-70E740481C1C}">
                <a14:useLocalDpi xmlns:a14="http://schemas.microsoft.com/office/drawing/2010/main" val="0"/>
              </a:ext>
            </a:extLst>
          </a:blip>
          <a:srcRect l="17481"/>
          <a:stretch/>
        </p:blipFill>
        <p:spPr>
          <a:xfrm>
            <a:off x="2806669" y="261325"/>
            <a:ext cx="1105856" cy="970491"/>
          </a:xfrm>
          <a:prstGeom prst="rect">
            <a:avLst/>
          </a:prstGeom>
        </p:spPr>
      </p:pic>
      <p:pic>
        <p:nvPicPr>
          <p:cNvPr id="13" name="Image 12" descr="enfant ballonterre.jpg"/>
          <p:cNvPicPr>
            <a:picLocks noChangeAspect="1"/>
          </p:cNvPicPr>
          <p:nvPr userDrawn="1"/>
        </p:nvPicPr>
        <p:blipFill rotWithShape="1">
          <a:blip r:embed="rId19" cstate="print">
            <a:extLst>
              <a:ext uri="{28A0092B-C50C-407E-A947-70E740481C1C}">
                <a14:useLocalDpi xmlns:a14="http://schemas.microsoft.com/office/drawing/2010/main" val="0"/>
              </a:ext>
            </a:extLst>
          </a:blip>
          <a:srcRect l="16590"/>
          <a:stretch/>
        </p:blipFill>
        <p:spPr>
          <a:xfrm>
            <a:off x="3899187" y="257868"/>
            <a:ext cx="1085983" cy="975576"/>
          </a:xfrm>
          <a:prstGeom prst="rect">
            <a:avLst/>
          </a:prstGeom>
        </p:spPr>
      </p:pic>
      <p:pic>
        <p:nvPicPr>
          <p:cNvPr id="14" name="Image 13" descr="logo ODD.png"/>
          <p:cNvPicPr>
            <a:picLocks noChangeAspect="1"/>
          </p:cNvPicPr>
          <p:nvPr userDrawn="1"/>
        </p:nvPicPr>
        <p:blipFill rotWithShape="1">
          <a:blip r:embed="rId20" cstate="print">
            <a:extLst>
              <a:ext uri="{28A0092B-C50C-407E-A947-70E740481C1C}">
                <a14:useLocalDpi xmlns:a14="http://schemas.microsoft.com/office/drawing/2010/main" val="0"/>
              </a:ext>
            </a:extLst>
          </a:blip>
          <a:srcRect b="10724"/>
          <a:stretch/>
        </p:blipFill>
        <p:spPr>
          <a:xfrm>
            <a:off x="14329" y="-9802"/>
            <a:ext cx="2667133" cy="1473438"/>
          </a:xfrm>
          <a:prstGeom prst="rect">
            <a:avLst/>
          </a:prstGeom>
        </p:spPr>
      </p:pic>
      <p:pic>
        <p:nvPicPr>
          <p:cNvPr id="15" name="Image 14"/>
          <p:cNvPicPr>
            <a:picLocks noChangeAspect="1"/>
          </p:cNvPicPr>
          <p:nvPr userDrawn="1"/>
        </p:nvPicPr>
        <p:blipFill rotWithShape="1">
          <a:blip r:embed="rId21" cstate="print"/>
          <a:srcRect l="20152" r="8193" b="1927"/>
          <a:stretch/>
        </p:blipFill>
        <p:spPr>
          <a:xfrm>
            <a:off x="6965914" y="255253"/>
            <a:ext cx="1036777" cy="975576"/>
          </a:xfrm>
          <a:prstGeom prst="rect">
            <a:avLst/>
          </a:prstGeom>
        </p:spPr>
      </p:pic>
      <p:sp>
        <p:nvSpPr>
          <p:cNvPr id="16" name="Rectangle 15"/>
          <p:cNvSpPr/>
          <p:nvPr userDrawn="1"/>
        </p:nvSpPr>
        <p:spPr>
          <a:xfrm>
            <a:off x="6967664" y="1019358"/>
            <a:ext cx="940770" cy="2291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fr-FR" sz="600" dirty="0">
              <a:solidFill>
                <a:schemeClr val="bg1">
                  <a:lumMod val="65000"/>
                </a:schemeClr>
              </a:solidFill>
            </a:endParaRPr>
          </a:p>
          <a:p>
            <a:r>
              <a:rPr lang="fr-FR" sz="600" dirty="0">
                <a:solidFill>
                  <a:schemeClr val="bg1">
                    <a:lumMod val="65000"/>
                  </a:schemeClr>
                </a:solidFill>
              </a:rPr>
              <a:t>Source : </a:t>
            </a:r>
            <a:r>
              <a:rPr lang="fr-FR" sz="600" dirty="0" err="1">
                <a:solidFill>
                  <a:schemeClr val="bg1">
                    <a:lumMod val="65000"/>
                  </a:schemeClr>
                </a:solidFill>
              </a:rPr>
              <a:t>luxmealex.com</a:t>
            </a:r>
            <a:r>
              <a:rPr lang="fr-FR" sz="600" dirty="0">
                <a:solidFill>
                  <a:schemeClr val="bg1">
                    <a:lumMod val="65000"/>
                  </a:schemeClr>
                </a:solidFill>
              </a:rPr>
              <a:t>	</a:t>
            </a:r>
          </a:p>
        </p:txBody>
      </p:sp>
      <p:sp>
        <p:nvSpPr>
          <p:cNvPr id="17" name="Rectangle 16"/>
          <p:cNvSpPr/>
          <p:nvPr userDrawn="1"/>
        </p:nvSpPr>
        <p:spPr>
          <a:xfrm>
            <a:off x="2836465" y="1225483"/>
            <a:ext cx="6294338" cy="23815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bg1">
                    <a:lumMod val="50000"/>
                  </a:schemeClr>
                </a:solidFill>
                <a:latin typeface="Arial" panose="020B0604020202020204" pitchFamily="34" charset="0"/>
                <a:cs typeface="Arial" panose="020B0604020202020204" pitchFamily="34" charset="0"/>
              </a:rPr>
              <a:t>Unis par la vision prospective et durable de l’agenda 2030</a:t>
            </a:r>
          </a:p>
        </p:txBody>
      </p:sp>
      <p:pic>
        <p:nvPicPr>
          <p:cNvPr id="20" name="Image 19" descr="F-logo aiodd .png"/>
          <p:cNvPicPr>
            <a:picLocks noChangeAspect="1"/>
          </p:cNvPicPr>
          <p:nvPr userDrawn="1"/>
        </p:nvPicPr>
        <p:blipFill rotWithShape="1">
          <a:blip r:embed="rId22">
            <a:extLst>
              <a:ext uri="{28A0092B-C50C-407E-A947-70E740481C1C}">
                <a14:useLocalDpi xmlns:a14="http://schemas.microsoft.com/office/drawing/2010/main" val="0"/>
              </a:ext>
            </a:extLst>
          </a:blip>
          <a:srcRect/>
          <a:stretch/>
        </p:blipFill>
        <p:spPr>
          <a:xfrm>
            <a:off x="1071827" y="129221"/>
            <a:ext cx="513854" cy="513854"/>
          </a:xfrm>
          <a:prstGeom prst="rect">
            <a:avLst/>
          </a:prstGeom>
        </p:spPr>
      </p:pic>
    </p:spTree>
    <p:extLst>
      <p:ext uri="{BB962C8B-B14F-4D97-AF65-F5344CB8AC3E}">
        <p14:creationId xmlns:p14="http://schemas.microsoft.com/office/powerpoint/2010/main" val="2204716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aiodd.pascalefressoz@gmail.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endParaRPr lang="fr-FR" dirty="0"/>
          </a:p>
        </p:txBody>
      </p:sp>
      <p:sp>
        <p:nvSpPr>
          <p:cNvPr id="5" name="Espace réservé du pied de page 4"/>
          <p:cNvSpPr>
            <a:spLocks noGrp="1"/>
          </p:cNvSpPr>
          <p:nvPr>
            <p:ph type="ftr" sz="quarter" idx="11"/>
          </p:nvPr>
        </p:nvSpPr>
        <p:spPr/>
        <p:txBody>
          <a:bodyPr/>
          <a:lstStyle/>
          <a:p>
            <a:endParaRPr lang="fr-FR" dirty="0"/>
          </a:p>
        </p:txBody>
      </p:sp>
      <p:pic>
        <p:nvPicPr>
          <p:cNvPr id="6" name="Image 5" descr="coalition des ONG pour les OMDODD.jpg"/>
          <p:cNvPicPr>
            <a:picLocks noChangeAspect="1"/>
          </p:cNvPicPr>
          <p:nvPr/>
        </p:nvPicPr>
        <p:blipFill>
          <a:blip r:embed="rId2" cstate="print"/>
          <a:stretch>
            <a:fillRect/>
          </a:stretch>
        </p:blipFill>
        <p:spPr>
          <a:xfrm>
            <a:off x="-26041" y="-1628800"/>
            <a:ext cx="9144000" cy="6858000"/>
          </a:xfrm>
          <a:prstGeom prst="rect">
            <a:avLst/>
          </a:prstGeom>
        </p:spPr>
      </p:pic>
      <p:sp>
        <p:nvSpPr>
          <p:cNvPr id="8" name="Sous-titre 2"/>
          <p:cNvSpPr txBox="1">
            <a:spLocks/>
          </p:cNvSpPr>
          <p:nvPr/>
        </p:nvSpPr>
        <p:spPr>
          <a:xfrm>
            <a:off x="32503" y="5838696"/>
            <a:ext cx="9111497" cy="1765558"/>
          </a:xfrm>
          <a:prstGeom prst="rect">
            <a:avLst/>
          </a:prstGeom>
          <a:solidFill>
            <a:srgbClr val="FFFFFF"/>
          </a:solidFill>
        </p:spPr>
        <p:txBody>
          <a:bodyPr vert="horz" anchor="ctr">
            <a:norm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r>
              <a:rPr lang="fr-FR" sz="2000" b="1" dirty="0">
                <a:solidFill>
                  <a:srgbClr val="0070C0"/>
                </a:solidFill>
              </a:rPr>
              <a:t>AIODD, Alliance Internationale pour les Objectifs de Développement Durable </a:t>
            </a:r>
          </a:p>
          <a:p>
            <a:pPr algn="ctr"/>
            <a:r>
              <a:rPr lang="fr-FR" sz="1600" b="1" dirty="0">
                <a:solidFill>
                  <a:schemeClr val="bg1">
                    <a:lumMod val="50000"/>
                  </a:schemeClr>
                </a:solidFill>
              </a:rPr>
              <a:t>Pascale Fressoz, Fondatrice et Présidente AIODD International et AIODD France</a:t>
            </a:r>
          </a:p>
          <a:p>
            <a:pPr algn="ctr"/>
            <a:r>
              <a:rPr lang="fr-FR" sz="1600" b="1" dirty="0">
                <a:solidFill>
                  <a:schemeClr val="bg1">
                    <a:lumMod val="50000"/>
                  </a:schemeClr>
                </a:solidFill>
              </a:rPr>
              <a:t>aiodd.org</a:t>
            </a:r>
          </a:p>
          <a:p>
            <a:pPr algn="ctr"/>
            <a:endParaRPr lang="fr-FR" sz="1600" b="1" dirty="0">
              <a:solidFill>
                <a:schemeClr val="bg1">
                  <a:lumMod val="50000"/>
                </a:schemeClr>
              </a:solidFill>
            </a:endParaRPr>
          </a:p>
          <a:p>
            <a:endParaRPr lang="fr-FR" sz="1600" b="1" dirty="0">
              <a:solidFill>
                <a:schemeClr val="bg1">
                  <a:lumMod val="50000"/>
                </a:schemeClr>
              </a:solidFill>
            </a:endParaRPr>
          </a:p>
          <a:p>
            <a:endParaRPr lang="fr-FR" sz="1600" b="1" dirty="0">
              <a:solidFill>
                <a:schemeClr val="bg1">
                  <a:lumMod val="50000"/>
                </a:schemeClr>
              </a:solidFill>
            </a:endParaRPr>
          </a:p>
        </p:txBody>
      </p:sp>
      <p:sp>
        <p:nvSpPr>
          <p:cNvPr id="11" name="Titre 1"/>
          <p:cNvSpPr txBox="1">
            <a:spLocks/>
          </p:cNvSpPr>
          <p:nvPr/>
        </p:nvSpPr>
        <p:spPr>
          <a:xfrm>
            <a:off x="10639" y="0"/>
            <a:ext cx="9133361" cy="1556792"/>
          </a:xfrm>
          <a:prstGeom prst="rect">
            <a:avLst/>
          </a:prstGeom>
        </p:spPr>
        <p:txBody>
          <a:bodyPr vert="horz" anchor="b">
            <a:normAutofit fontScale="97500"/>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endParaRPr lang="fr-FR" sz="2800" b="1" dirty="0">
              <a:solidFill>
                <a:srgbClr val="3366FF"/>
              </a:solidFill>
            </a:endParaRPr>
          </a:p>
        </p:txBody>
      </p:sp>
    </p:spTree>
    <p:extLst>
      <p:ext uri="{BB962C8B-B14F-4D97-AF65-F5344CB8AC3E}">
        <p14:creationId xmlns:p14="http://schemas.microsoft.com/office/powerpoint/2010/main" val="14174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4A56D6-6561-42D1-9B4E-5F42AFA81540}"/>
              </a:ext>
            </a:extLst>
          </p:cNvPr>
          <p:cNvPicPr>
            <a:picLocks noChangeAspect="1"/>
          </p:cNvPicPr>
          <p:nvPr/>
        </p:nvPicPr>
        <p:blipFill>
          <a:blip r:embed="rId2"/>
          <a:stretch>
            <a:fillRect/>
          </a:stretch>
        </p:blipFill>
        <p:spPr>
          <a:xfrm>
            <a:off x="1834312" y="3190966"/>
            <a:ext cx="5486400" cy="3628663"/>
          </a:xfrm>
          <a:prstGeom prst="rect">
            <a:avLst/>
          </a:prstGeom>
        </p:spPr>
      </p:pic>
      <p:pic>
        <p:nvPicPr>
          <p:cNvPr id="5" name="Image 4">
            <a:extLst>
              <a:ext uri="{FF2B5EF4-FFF2-40B4-BE49-F238E27FC236}">
                <a16:creationId xmlns:a16="http://schemas.microsoft.com/office/drawing/2014/main" id="{9E1E7595-1831-43EF-8E26-55CED80CC561}"/>
              </a:ext>
            </a:extLst>
          </p:cNvPr>
          <p:cNvPicPr>
            <a:picLocks noChangeAspect="1"/>
          </p:cNvPicPr>
          <p:nvPr/>
        </p:nvPicPr>
        <p:blipFill rotWithShape="1">
          <a:blip r:embed="rId3"/>
          <a:srcRect l="1" t="3445" r="563"/>
          <a:stretch/>
        </p:blipFill>
        <p:spPr>
          <a:xfrm>
            <a:off x="1828800" y="0"/>
            <a:ext cx="5455488" cy="3203666"/>
          </a:xfrm>
          <a:prstGeom prst="rect">
            <a:avLst/>
          </a:prstGeom>
        </p:spPr>
      </p:pic>
      <p:graphicFrame>
        <p:nvGraphicFramePr>
          <p:cNvPr id="6" name="Tableau 6">
            <a:extLst>
              <a:ext uri="{FF2B5EF4-FFF2-40B4-BE49-F238E27FC236}">
                <a16:creationId xmlns:a16="http://schemas.microsoft.com/office/drawing/2014/main" id="{05507292-B085-41F0-9AAC-57F1A5318E2D}"/>
              </a:ext>
            </a:extLst>
          </p:cNvPr>
          <p:cNvGraphicFramePr>
            <a:graphicFrameLocks noGrp="1"/>
          </p:cNvGraphicFramePr>
          <p:nvPr>
            <p:extLst>
              <p:ext uri="{D42A27DB-BD31-4B8C-83A1-F6EECF244321}">
                <p14:modId xmlns:p14="http://schemas.microsoft.com/office/powerpoint/2010/main" val="4099919644"/>
              </p:ext>
            </p:extLst>
          </p:nvPr>
        </p:nvGraphicFramePr>
        <p:xfrm>
          <a:off x="1803400" y="-58057"/>
          <a:ext cx="5491912" cy="6819629"/>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5491912">
                  <a:extLst>
                    <a:ext uri="{9D8B030D-6E8A-4147-A177-3AD203B41FA5}">
                      <a16:colId xmlns:a16="http://schemas.microsoft.com/office/drawing/2014/main" val="1190958309"/>
                    </a:ext>
                  </a:extLst>
                </a:gridCol>
              </a:tblGrid>
              <a:tr h="6819629">
                <a:tc>
                  <a:txBody>
                    <a:bodyPr/>
                    <a:lstStyle/>
                    <a:p>
                      <a:endParaRPr lang="fr-FR" dirty="0"/>
                    </a:p>
                  </a:txBody>
                  <a:tcPr>
                    <a:noFill/>
                  </a:tcPr>
                </a:tc>
                <a:extLst>
                  <a:ext uri="{0D108BD9-81ED-4DB2-BD59-A6C34878D82A}">
                    <a16:rowId xmlns:a16="http://schemas.microsoft.com/office/drawing/2014/main" val="4193046628"/>
                  </a:ext>
                </a:extLst>
              </a:tr>
            </a:tbl>
          </a:graphicData>
        </a:graphic>
      </p:graphicFrame>
      <p:sp>
        <p:nvSpPr>
          <p:cNvPr id="2" name="Rectangle 1">
            <a:extLst>
              <a:ext uri="{FF2B5EF4-FFF2-40B4-BE49-F238E27FC236}">
                <a16:creationId xmlns:a16="http://schemas.microsoft.com/office/drawing/2014/main" id="{5353243E-2A5C-49F2-808A-099F2A532D04}"/>
              </a:ext>
            </a:extLst>
          </p:cNvPr>
          <p:cNvSpPr/>
          <p:nvPr/>
        </p:nvSpPr>
        <p:spPr>
          <a:xfrm>
            <a:off x="103055" y="2699658"/>
            <a:ext cx="1551577" cy="4061914"/>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rgbClr val="0070C0"/>
                </a:solidFill>
              </a:rPr>
              <a:t>Approche permettant de donner une dimension concrète aux ODD (lien entre objectifs et actions), en valorisant l’exemplarité de certaines villes, et en montrant l’impact positif sur plusieurs ODD. 1 cartographie d’actions par type d’acteurs, et 17 cartes – 1 par ODD </a:t>
            </a:r>
          </a:p>
        </p:txBody>
      </p:sp>
    </p:spTree>
    <p:extLst>
      <p:ext uri="{BB962C8B-B14F-4D97-AF65-F5344CB8AC3E}">
        <p14:creationId xmlns:p14="http://schemas.microsoft.com/office/powerpoint/2010/main" val="2965359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5AC07BE-6A3D-4F2A-9C0D-C2E61725AB2F}"/>
              </a:ext>
            </a:extLst>
          </p:cNvPr>
          <p:cNvPicPr>
            <a:picLocks noChangeAspect="1"/>
          </p:cNvPicPr>
          <p:nvPr/>
        </p:nvPicPr>
        <p:blipFill>
          <a:blip r:embed="rId2"/>
          <a:stretch>
            <a:fillRect/>
          </a:stretch>
        </p:blipFill>
        <p:spPr>
          <a:xfrm>
            <a:off x="414568" y="1520055"/>
            <a:ext cx="8314863" cy="5270550"/>
          </a:xfrm>
          <a:prstGeom prst="rect">
            <a:avLst/>
          </a:prstGeom>
        </p:spPr>
      </p:pic>
    </p:spTree>
    <p:extLst>
      <p:ext uri="{BB962C8B-B14F-4D97-AF65-F5344CB8AC3E}">
        <p14:creationId xmlns:p14="http://schemas.microsoft.com/office/powerpoint/2010/main" val="2968743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01DF46-D768-49AA-A761-4087BB0D870A}"/>
              </a:ext>
            </a:extLst>
          </p:cNvPr>
          <p:cNvSpPr>
            <a:spLocks noGrp="1"/>
          </p:cNvSpPr>
          <p:nvPr>
            <p:ph type="title"/>
          </p:nvPr>
        </p:nvSpPr>
        <p:spPr>
          <a:xfrm>
            <a:off x="-121186" y="1458686"/>
            <a:ext cx="9386371" cy="741362"/>
          </a:xfrm>
        </p:spPr>
        <p:txBody>
          <a:bodyPr>
            <a:normAutofit/>
          </a:bodyPr>
          <a:lstStyle/>
          <a:p>
            <a:r>
              <a:rPr lang="fr-FR" sz="3200" dirty="0"/>
              <a:t>Rappel des indicateurs et du cadre européen</a:t>
            </a:r>
          </a:p>
        </p:txBody>
      </p:sp>
      <p:sp>
        <p:nvSpPr>
          <p:cNvPr id="3" name="Espace réservé du contenu 2">
            <a:extLst>
              <a:ext uri="{FF2B5EF4-FFF2-40B4-BE49-F238E27FC236}">
                <a16:creationId xmlns:a16="http://schemas.microsoft.com/office/drawing/2014/main" id="{2C81003D-9963-48F3-91A9-CDC7DE0A7D41}"/>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6CE050BA-EC60-4465-896D-A68B39D2F208}"/>
              </a:ext>
            </a:extLst>
          </p:cNvPr>
          <p:cNvPicPr>
            <a:picLocks noChangeAspect="1"/>
          </p:cNvPicPr>
          <p:nvPr/>
        </p:nvPicPr>
        <p:blipFill>
          <a:blip r:embed="rId2"/>
          <a:stretch>
            <a:fillRect/>
          </a:stretch>
        </p:blipFill>
        <p:spPr>
          <a:xfrm>
            <a:off x="486304" y="2336800"/>
            <a:ext cx="3781425" cy="2905125"/>
          </a:xfrm>
          <a:prstGeom prst="rect">
            <a:avLst/>
          </a:prstGeom>
        </p:spPr>
      </p:pic>
      <p:pic>
        <p:nvPicPr>
          <p:cNvPr id="7" name="Image 6">
            <a:extLst>
              <a:ext uri="{FF2B5EF4-FFF2-40B4-BE49-F238E27FC236}">
                <a16:creationId xmlns:a16="http://schemas.microsoft.com/office/drawing/2014/main" id="{1AA0D8DC-4D94-49D5-853A-A1661C9899C1}"/>
              </a:ext>
            </a:extLst>
          </p:cNvPr>
          <p:cNvPicPr>
            <a:picLocks noChangeAspect="1"/>
          </p:cNvPicPr>
          <p:nvPr/>
        </p:nvPicPr>
        <p:blipFill>
          <a:blip r:embed="rId3"/>
          <a:stretch>
            <a:fillRect/>
          </a:stretch>
        </p:blipFill>
        <p:spPr>
          <a:xfrm>
            <a:off x="4876272" y="2336800"/>
            <a:ext cx="3810000" cy="3495675"/>
          </a:xfrm>
          <a:prstGeom prst="rect">
            <a:avLst/>
          </a:prstGeom>
        </p:spPr>
      </p:pic>
    </p:spTree>
    <p:extLst>
      <p:ext uri="{BB962C8B-B14F-4D97-AF65-F5344CB8AC3E}">
        <p14:creationId xmlns:p14="http://schemas.microsoft.com/office/powerpoint/2010/main" val="3666941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EA974A-F75B-4AE6-90DC-DC600D7FF6FD}"/>
              </a:ext>
            </a:extLst>
          </p:cNvPr>
          <p:cNvSpPr>
            <a:spLocks noGrp="1"/>
          </p:cNvSpPr>
          <p:nvPr>
            <p:ph type="title"/>
          </p:nvPr>
        </p:nvSpPr>
        <p:spPr>
          <a:xfrm>
            <a:off x="513698" y="2506236"/>
            <a:ext cx="8407400" cy="741362"/>
          </a:xfrm>
        </p:spPr>
        <p:txBody>
          <a:bodyPr>
            <a:normAutofit/>
          </a:bodyPr>
          <a:lstStyle/>
          <a:p>
            <a:r>
              <a:rPr lang="fr-FR" sz="2800" dirty="0"/>
              <a:t>Une méthode en 9 Etapes </a:t>
            </a:r>
          </a:p>
        </p:txBody>
      </p:sp>
      <p:graphicFrame>
        <p:nvGraphicFramePr>
          <p:cNvPr id="4" name="Tableau 3">
            <a:extLst>
              <a:ext uri="{FF2B5EF4-FFF2-40B4-BE49-F238E27FC236}">
                <a16:creationId xmlns:a16="http://schemas.microsoft.com/office/drawing/2014/main" id="{B569E7E9-0946-4862-B530-FC07C6145AC7}"/>
              </a:ext>
            </a:extLst>
          </p:cNvPr>
          <p:cNvGraphicFramePr>
            <a:graphicFrameLocks noGrp="1"/>
          </p:cNvGraphicFramePr>
          <p:nvPr>
            <p:extLst>
              <p:ext uri="{D42A27DB-BD31-4B8C-83A1-F6EECF244321}">
                <p14:modId xmlns:p14="http://schemas.microsoft.com/office/powerpoint/2010/main" val="3846210424"/>
              </p:ext>
            </p:extLst>
          </p:nvPr>
        </p:nvGraphicFramePr>
        <p:xfrm>
          <a:off x="1377108" y="3429000"/>
          <a:ext cx="6863509" cy="2526004"/>
        </p:xfrm>
        <a:graphic>
          <a:graphicData uri="http://schemas.openxmlformats.org/drawingml/2006/table">
            <a:tbl>
              <a:tblPr firstRow="1" firstCol="1" bandRow="1">
                <a:tableStyleId>{5C22544A-7EE6-4342-B048-85BDC9FD1C3A}</a:tableStyleId>
              </a:tblPr>
              <a:tblGrid>
                <a:gridCol w="4827633">
                  <a:extLst>
                    <a:ext uri="{9D8B030D-6E8A-4147-A177-3AD203B41FA5}">
                      <a16:colId xmlns:a16="http://schemas.microsoft.com/office/drawing/2014/main" val="2022315789"/>
                    </a:ext>
                  </a:extLst>
                </a:gridCol>
                <a:gridCol w="2035876">
                  <a:extLst>
                    <a:ext uri="{9D8B030D-6E8A-4147-A177-3AD203B41FA5}">
                      <a16:colId xmlns:a16="http://schemas.microsoft.com/office/drawing/2014/main" val="3403267594"/>
                    </a:ext>
                  </a:extLst>
                </a:gridCol>
              </a:tblGrid>
              <a:tr h="2526004">
                <a:tc>
                  <a:txBody>
                    <a:bodyPr/>
                    <a:lstStyle/>
                    <a:p>
                      <a:pPr algn="just">
                        <a:lnSpc>
                          <a:spcPct val="107000"/>
                        </a:lnSpc>
                        <a:spcAft>
                          <a:spcPts val="800"/>
                        </a:spcAft>
                      </a:pPr>
                      <a:r>
                        <a:rPr lang="fr-FR" sz="1400" b="0" dirty="0">
                          <a:effectLst/>
                        </a:rPr>
                        <a:t> </a:t>
                      </a:r>
                    </a:p>
                    <a:p>
                      <a:pPr algn="just">
                        <a:lnSpc>
                          <a:spcPct val="107000"/>
                        </a:lnSpc>
                        <a:spcAft>
                          <a:spcPts val="800"/>
                        </a:spcAft>
                      </a:pPr>
                      <a:r>
                        <a:rPr lang="fr-FR" sz="1400" b="0" dirty="0">
                          <a:effectLst/>
                        </a:rPr>
                        <a:t>Globalement, le Tableau de Bord Prospectif (BSC) est un système de management stratégique utilisé pour faciliter la définition, l’exécution et l’évaluation de stratégies. Il permet d’identifier les objectifs et les mesures de performance clés, de prioriser les actions, guider les choix, améliorer la prise de décision, suivre les progrès. Il va permettre ensuite de valoriser les succès de manière dynamique et continue lors de la mise en œuvre. </a:t>
                      </a:r>
                    </a:p>
                    <a:p>
                      <a:pPr algn="just">
                        <a:lnSpc>
                          <a:spcPct val="107000"/>
                        </a:lnSpc>
                        <a:spcAft>
                          <a:spcPts val="800"/>
                        </a:spcAft>
                      </a:pPr>
                      <a:r>
                        <a:rPr lang="fr-FR" sz="1100" kern="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endParaRPr lang="fr-FR" sz="1100" kern="100" dirty="0">
                        <a:solidFill>
                          <a:srgbClr val="FF0000"/>
                        </a:solidFill>
                        <a:effectLst/>
                        <a:latin typeface="Times New Roman" panose="02020603050405020304" pitchFamily="18" charset="0"/>
                        <a:ea typeface="MS ??"/>
                        <a:cs typeface="Times New Roman" panose="02020603050405020304" pitchFamily="18" charset="0"/>
                      </a:endParaRPr>
                    </a:p>
                  </a:txBody>
                  <a:tcPr marL="68580" marR="68580" marT="0" marB="0"/>
                </a:tc>
                <a:extLst>
                  <a:ext uri="{0D108BD9-81ED-4DB2-BD59-A6C34878D82A}">
                    <a16:rowId xmlns:a16="http://schemas.microsoft.com/office/drawing/2014/main" val="2459738097"/>
                  </a:ext>
                </a:extLst>
              </a:tr>
            </a:tbl>
          </a:graphicData>
        </a:graphic>
      </p:graphicFrame>
      <p:pic>
        <p:nvPicPr>
          <p:cNvPr id="5" name="Image 293897">
            <a:extLst>
              <a:ext uri="{FF2B5EF4-FFF2-40B4-BE49-F238E27FC236}">
                <a16:creationId xmlns:a16="http://schemas.microsoft.com/office/drawing/2014/main" id="{3CF1DB9E-E190-4041-97F6-A95A7D943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9443" y="3791804"/>
            <a:ext cx="1789988" cy="1800395"/>
          </a:xfrm>
          <a:prstGeom prst="rect">
            <a:avLst/>
          </a:prstGeom>
          <a:noFill/>
          <a:extLst>
            <a:ext uri="{909E8E84-426E-40DD-AFC4-6F175D3DCCD1}">
              <a14:hiddenFill xmlns:a14="http://schemas.microsoft.com/office/drawing/2010/main">
                <a:solidFill>
                  <a:srgbClr val="FFFFFF"/>
                </a:solidFill>
              </a14:hiddenFill>
            </a:ext>
          </a:extLst>
        </p:spPr>
      </p:pic>
      <p:pic>
        <p:nvPicPr>
          <p:cNvPr id="6" name="Espace réservé du contenu 10">
            <a:extLst>
              <a:ext uri="{FF2B5EF4-FFF2-40B4-BE49-F238E27FC236}">
                <a16:creationId xmlns:a16="http://schemas.microsoft.com/office/drawing/2014/main" id="{5861E2D5-C9B6-4496-B780-23852DF3834F}"/>
              </a:ext>
            </a:extLst>
          </p:cNvPr>
          <p:cNvPicPr>
            <a:picLocks noChangeAspect="1"/>
          </p:cNvPicPr>
          <p:nvPr/>
        </p:nvPicPr>
        <p:blipFill>
          <a:blip r:embed="rId3"/>
          <a:stretch>
            <a:fillRect/>
          </a:stretch>
        </p:blipFill>
        <p:spPr>
          <a:xfrm>
            <a:off x="0" y="1652763"/>
            <a:ext cx="6925642" cy="943107"/>
          </a:xfrm>
          <a:prstGeom prst="rect">
            <a:avLst/>
          </a:prstGeom>
        </p:spPr>
      </p:pic>
      <p:sp>
        <p:nvSpPr>
          <p:cNvPr id="7" name="Titre 1">
            <a:extLst>
              <a:ext uri="{FF2B5EF4-FFF2-40B4-BE49-F238E27FC236}">
                <a16:creationId xmlns:a16="http://schemas.microsoft.com/office/drawing/2014/main" id="{8EA1B2C4-2DE5-45C6-B780-3D6184708768}"/>
              </a:ext>
            </a:extLst>
          </p:cNvPr>
          <p:cNvSpPr txBox="1">
            <a:spLocks/>
          </p:cNvSpPr>
          <p:nvPr/>
        </p:nvSpPr>
        <p:spPr>
          <a:xfrm>
            <a:off x="2678298" y="1658409"/>
            <a:ext cx="4078201" cy="504751"/>
          </a:xfrm>
          <a:prstGeom prst="rect">
            <a:avLst/>
          </a:prstGeom>
        </p:spPr>
        <p:txBody>
          <a:bodyPr/>
          <a:lstStyle>
            <a:lvl1pPr algn="ctr" defTabSz="457200" rtl="0" eaLnBrk="1" latinLnBrk="0" hangingPunct="1">
              <a:spcBef>
                <a:spcPct val="0"/>
              </a:spcBef>
              <a:buNone/>
              <a:defRPr sz="3200" kern="1200">
                <a:solidFill>
                  <a:schemeClr val="tx1"/>
                </a:solidFill>
                <a:latin typeface="+mj-lt"/>
                <a:ea typeface="+mj-ea"/>
                <a:cs typeface="+mj-cs"/>
              </a:defRPr>
            </a:lvl1pPr>
          </a:lstStyle>
          <a:p>
            <a:pPr algn="l"/>
            <a:r>
              <a:rPr lang="fr-FR" sz="2400" b="1" dirty="0">
                <a:solidFill>
                  <a:schemeClr val="bg1"/>
                </a:solidFill>
              </a:rPr>
              <a:t>Création de feuilles de </a:t>
            </a:r>
          </a:p>
          <a:p>
            <a:pPr algn="l"/>
            <a:r>
              <a:rPr lang="fr-FR" sz="2400" b="1" dirty="0">
                <a:solidFill>
                  <a:schemeClr val="bg1"/>
                </a:solidFill>
              </a:rPr>
              <a:t>route Ville durable ODD</a:t>
            </a:r>
          </a:p>
        </p:txBody>
      </p:sp>
    </p:spTree>
    <p:extLst>
      <p:ext uri="{BB962C8B-B14F-4D97-AF65-F5344CB8AC3E}">
        <p14:creationId xmlns:p14="http://schemas.microsoft.com/office/powerpoint/2010/main" val="2878888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909E7C-4452-4E32-A113-D7F0F1D48F71}"/>
              </a:ext>
            </a:extLst>
          </p:cNvPr>
          <p:cNvPicPr>
            <a:picLocks noChangeAspect="1"/>
          </p:cNvPicPr>
          <p:nvPr/>
        </p:nvPicPr>
        <p:blipFill rotWithShape="1">
          <a:blip r:embed="rId2"/>
          <a:srcRect l="25654" t="37738" r="28563" b="19639"/>
          <a:stretch/>
        </p:blipFill>
        <p:spPr>
          <a:xfrm>
            <a:off x="1304654" y="2697602"/>
            <a:ext cx="5848349" cy="3062689"/>
          </a:xfrm>
          <a:prstGeom prst="rect">
            <a:avLst/>
          </a:prstGeom>
        </p:spPr>
      </p:pic>
      <p:sp>
        <p:nvSpPr>
          <p:cNvPr id="6" name="Titre 3">
            <a:extLst>
              <a:ext uri="{FF2B5EF4-FFF2-40B4-BE49-F238E27FC236}">
                <a16:creationId xmlns:a16="http://schemas.microsoft.com/office/drawing/2014/main" id="{E3008E4E-8C14-405D-B7DE-8C0580956A1E}"/>
              </a:ext>
            </a:extLst>
          </p:cNvPr>
          <p:cNvSpPr txBox="1">
            <a:spLocks/>
          </p:cNvSpPr>
          <p:nvPr/>
        </p:nvSpPr>
        <p:spPr>
          <a:xfrm>
            <a:off x="7461371" y="1902582"/>
            <a:ext cx="1520230" cy="7747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1</a:t>
            </a:r>
            <a:br>
              <a:rPr lang="fr-FR" dirty="0"/>
            </a:br>
            <a:r>
              <a:rPr lang="fr-FR" sz="1600" dirty="0"/>
              <a:t>Diagnostic, état des lieux </a:t>
            </a:r>
          </a:p>
        </p:txBody>
      </p:sp>
    </p:spTree>
    <p:extLst>
      <p:ext uri="{BB962C8B-B14F-4D97-AF65-F5344CB8AC3E}">
        <p14:creationId xmlns:p14="http://schemas.microsoft.com/office/powerpoint/2010/main" val="219338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ângulo isósceles 3">
            <a:extLst>
              <a:ext uri="{FF2B5EF4-FFF2-40B4-BE49-F238E27FC236}">
                <a16:creationId xmlns:a16="http://schemas.microsoft.com/office/drawing/2014/main" id="{00217B16-A076-42BE-91AB-E0CC9A649296}"/>
              </a:ext>
            </a:extLst>
          </p:cNvPr>
          <p:cNvSpPr/>
          <p:nvPr/>
        </p:nvSpPr>
        <p:spPr>
          <a:xfrm>
            <a:off x="0" y="1270537"/>
            <a:ext cx="9144000" cy="1867515"/>
          </a:xfrm>
          <a:prstGeom prst="triangle">
            <a:avLst>
              <a:gd name="adj" fmla="val 50183"/>
            </a:avLst>
          </a:prstGeom>
          <a:solidFill>
            <a:srgbClr val="00B0F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latin typeface="Rubik Medium" panose="02000604000000020004" pitchFamily="2" charset="-79"/>
                <a:cs typeface="Rubik Medium" panose="02000604000000020004" pitchFamily="2" charset="-79"/>
              </a:rPr>
              <a:t>Etre</a:t>
            </a:r>
            <a:r>
              <a:rPr lang="en-US" sz="1600" b="1" dirty="0">
                <a:solidFill>
                  <a:schemeClr val="bg1"/>
                </a:solidFill>
                <a:latin typeface="Rubik Medium" panose="02000604000000020004" pitchFamily="2" charset="-79"/>
                <a:cs typeface="Rubik Medium" panose="02000604000000020004" pitchFamily="2" charset="-79"/>
              </a:rPr>
              <a:t> </a:t>
            </a:r>
            <a:r>
              <a:rPr lang="en-US" sz="1600" b="1" dirty="0" err="1">
                <a:solidFill>
                  <a:schemeClr val="bg1"/>
                </a:solidFill>
                <a:latin typeface="Rubik Medium" panose="02000604000000020004" pitchFamily="2" charset="-79"/>
                <a:cs typeface="Rubik Medium" panose="02000604000000020004" pitchFamily="2" charset="-79"/>
              </a:rPr>
              <a:t>reconnue</a:t>
            </a:r>
            <a:r>
              <a:rPr lang="en-US" sz="1600" b="1" dirty="0">
                <a:solidFill>
                  <a:schemeClr val="bg1"/>
                </a:solidFill>
                <a:latin typeface="Rubik Medium" panose="02000604000000020004" pitchFamily="2" charset="-79"/>
                <a:cs typeface="Rubik Medium" panose="02000604000000020004" pitchFamily="2" charset="-79"/>
              </a:rPr>
              <a:t> </a:t>
            </a:r>
            <a:r>
              <a:rPr lang="en-US" sz="1600" b="1" dirty="0" err="1">
                <a:solidFill>
                  <a:schemeClr val="bg1"/>
                </a:solidFill>
                <a:latin typeface="Rubik Medium" panose="02000604000000020004" pitchFamily="2" charset="-79"/>
                <a:cs typeface="Rubik Medium" panose="02000604000000020004" pitchFamily="2" charset="-79"/>
              </a:rPr>
              <a:t>comme</a:t>
            </a:r>
            <a:r>
              <a:rPr lang="en-US" sz="1600" b="1" dirty="0">
                <a:solidFill>
                  <a:schemeClr val="bg1"/>
                </a:solidFill>
                <a:latin typeface="Rubik Medium" panose="02000604000000020004" pitchFamily="2" charset="-79"/>
                <a:cs typeface="Rubik Medium" panose="02000604000000020004" pitchFamily="2" charset="-79"/>
              </a:rPr>
              <a:t> </a:t>
            </a:r>
            <a:r>
              <a:rPr lang="en-US" sz="1600" b="1" dirty="0" err="1">
                <a:solidFill>
                  <a:schemeClr val="bg1"/>
                </a:solidFill>
                <a:latin typeface="Rubik Medium" panose="02000604000000020004" pitchFamily="2" charset="-79"/>
                <a:cs typeface="Rubik Medium" panose="02000604000000020004" pitchFamily="2" charset="-79"/>
              </a:rPr>
              <a:t>une</a:t>
            </a:r>
            <a:r>
              <a:rPr lang="en-US" sz="1600" b="1" dirty="0">
                <a:solidFill>
                  <a:schemeClr val="bg1"/>
                </a:solidFill>
                <a:latin typeface="Rubik Medium" panose="02000604000000020004" pitchFamily="2" charset="-79"/>
                <a:cs typeface="Rubik Medium" panose="02000604000000020004" pitchFamily="2" charset="-79"/>
              </a:rPr>
              <a:t> </a:t>
            </a:r>
            <a:r>
              <a:rPr lang="en-US" sz="1600" b="1" dirty="0" err="1">
                <a:solidFill>
                  <a:schemeClr val="bg1"/>
                </a:solidFill>
                <a:latin typeface="Rubik Medium" panose="02000604000000020004" pitchFamily="2" charset="-79"/>
                <a:cs typeface="Rubik Medium" panose="02000604000000020004" pitchFamily="2" charset="-79"/>
              </a:rPr>
              <a:t>ville</a:t>
            </a:r>
            <a:r>
              <a:rPr lang="en-US" sz="1600" b="1" dirty="0">
                <a:solidFill>
                  <a:schemeClr val="bg1"/>
                </a:solidFill>
                <a:latin typeface="Rubik Medium" panose="02000604000000020004" pitchFamily="2" charset="-79"/>
                <a:cs typeface="Rubik Medium" panose="02000604000000020004" pitchFamily="2" charset="-79"/>
              </a:rPr>
              <a:t> </a:t>
            </a:r>
            <a:r>
              <a:rPr lang="en-US" sz="1600" b="1" dirty="0" err="1">
                <a:solidFill>
                  <a:schemeClr val="bg1"/>
                </a:solidFill>
                <a:latin typeface="Rubik Medium" panose="02000604000000020004" pitchFamily="2" charset="-79"/>
                <a:cs typeface="Rubik Medium" panose="02000604000000020004" pitchFamily="2" charset="-79"/>
              </a:rPr>
              <a:t>verte</a:t>
            </a:r>
            <a:r>
              <a:rPr lang="en-US" sz="1600" b="1" dirty="0">
                <a:solidFill>
                  <a:schemeClr val="bg1"/>
                </a:solidFill>
                <a:latin typeface="Rubik Medium" panose="02000604000000020004" pitchFamily="2" charset="-79"/>
                <a:cs typeface="Rubik Medium" panose="02000604000000020004" pitchFamily="2" charset="-79"/>
              </a:rPr>
              <a:t>, </a:t>
            </a:r>
          </a:p>
          <a:p>
            <a:pPr algn="ctr"/>
            <a:r>
              <a:rPr lang="en-US" sz="1600" b="1" dirty="0" err="1">
                <a:solidFill>
                  <a:schemeClr val="bg1"/>
                </a:solidFill>
                <a:latin typeface="Rubik Medium" panose="02000604000000020004" pitchFamily="2" charset="-79"/>
                <a:cs typeface="Rubik Medium" panose="02000604000000020004" pitchFamily="2" charset="-79"/>
              </a:rPr>
              <a:t>sûre</a:t>
            </a:r>
            <a:r>
              <a:rPr lang="en-US" sz="1600" b="1" dirty="0">
                <a:solidFill>
                  <a:schemeClr val="bg1"/>
                </a:solidFill>
                <a:latin typeface="Rubik Medium" panose="02000604000000020004" pitchFamily="2" charset="-79"/>
                <a:cs typeface="Rubik Medium" panose="02000604000000020004" pitchFamily="2" charset="-79"/>
              </a:rPr>
              <a:t> et attractive, avec un </a:t>
            </a:r>
            <a:r>
              <a:rPr lang="en-US" sz="1600" b="1" dirty="0" err="1">
                <a:solidFill>
                  <a:schemeClr val="bg1"/>
                </a:solidFill>
                <a:latin typeface="Rubik Medium" panose="02000604000000020004" pitchFamily="2" charset="-79"/>
                <a:cs typeface="Rubik Medium" panose="02000604000000020004" pitchFamily="2" charset="-79"/>
              </a:rPr>
              <a:t>urbanisme</a:t>
            </a:r>
            <a:r>
              <a:rPr lang="en-US" sz="1600" b="1" dirty="0">
                <a:solidFill>
                  <a:schemeClr val="bg1"/>
                </a:solidFill>
                <a:latin typeface="Rubik Medium" panose="02000604000000020004" pitchFamily="2" charset="-79"/>
                <a:cs typeface="Rubik Medium" panose="02000604000000020004" pitchFamily="2" charset="-79"/>
              </a:rPr>
              <a:t> </a:t>
            </a:r>
            <a:r>
              <a:rPr lang="en-US" sz="1600" b="1" dirty="0" err="1">
                <a:solidFill>
                  <a:schemeClr val="bg1"/>
                </a:solidFill>
                <a:latin typeface="Rubik Medium" panose="02000604000000020004" pitchFamily="2" charset="-79"/>
                <a:cs typeface="Rubik Medium" panose="02000604000000020004" pitchFamily="2" charset="-79"/>
              </a:rPr>
              <a:t>maitrisé</a:t>
            </a:r>
            <a:r>
              <a:rPr lang="en-US" sz="1600" b="1" dirty="0">
                <a:solidFill>
                  <a:schemeClr val="bg1"/>
                </a:solidFill>
                <a:latin typeface="Rubik Medium" panose="02000604000000020004" pitchFamily="2" charset="-79"/>
                <a:cs typeface="Rubik Medium" panose="02000604000000020004" pitchFamily="2" charset="-79"/>
              </a:rPr>
              <a:t>, des initiatives </a:t>
            </a:r>
            <a:r>
              <a:rPr lang="en-US" sz="1600" b="1" dirty="0" err="1">
                <a:solidFill>
                  <a:schemeClr val="bg1"/>
                </a:solidFill>
                <a:latin typeface="Rubik Medium" panose="02000604000000020004" pitchFamily="2" charset="-79"/>
                <a:cs typeface="Rubik Medium" panose="02000604000000020004" pitchFamily="2" charset="-79"/>
              </a:rPr>
              <a:t>inclusives</a:t>
            </a:r>
            <a:r>
              <a:rPr lang="en-US" sz="1600" b="1" dirty="0">
                <a:solidFill>
                  <a:schemeClr val="bg1"/>
                </a:solidFill>
                <a:latin typeface="Rubik Medium" panose="02000604000000020004" pitchFamily="2" charset="-79"/>
                <a:cs typeface="Rubik Medium" panose="02000604000000020004" pitchFamily="2" charset="-79"/>
              </a:rPr>
              <a:t> et des </a:t>
            </a:r>
            <a:r>
              <a:rPr lang="en-US" sz="1600" b="1" dirty="0" err="1">
                <a:solidFill>
                  <a:schemeClr val="bg1"/>
                </a:solidFill>
                <a:latin typeface="Rubik Medium" panose="02000604000000020004" pitchFamily="2" charset="-79"/>
                <a:cs typeface="Rubik Medium" panose="02000604000000020004" pitchFamily="2" charset="-79"/>
              </a:rPr>
              <a:t>projets</a:t>
            </a:r>
            <a:r>
              <a:rPr lang="en-US" sz="1600" b="1" dirty="0">
                <a:solidFill>
                  <a:schemeClr val="bg1"/>
                </a:solidFill>
                <a:latin typeface="Rubik Medium" panose="02000604000000020004" pitchFamily="2" charset="-79"/>
                <a:cs typeface="Rubik Medium" panose="02000604000000020004" pitchFamily="2" charset="-79"/>
              </a:rPr>
              <a:t> co-</a:t>
            </a:r>
            <a:r>
              <a:rPr lang="en-US" sz="1600" b="1" dirty="0" err="1">
                <a:solidFill>
                  <a:schemeClr val="bg1"/>
                </a:solidFill>
                <a:latin typeface="Rubik Medium" panose="02000604000000020004" pitchFamily="2" charset="-79"/>
                <a:cs typeface="Rubik Medium" panose="02000604000000020004" pitchFamily="2" charset="-79"/>
              </a:rPr>
              <a:t>construits</a:t>
            </a:r>
            <a:r>
              <a:rPr lang="en-US" sz="1600" b="1" dirty="0">
                <a:solidFill>
                  <a:schemeClr val="bg1"/>
                </a:solidFill>
                <a:latin typeface="Rubik Medium" panose="02000604000000020004" pitchFamily="2" charset="-79"/>
                <a:cs typeface="Rubik Medium" panose="02000604000000020004" pitchFamily="2" charset="-79"/>
              </a:rPr>
              <a:t> avec les habitants</a:t>
            </a:r>
          </a:p>
          <a:p>
            <a:pPr algn="ctr"/>
            <a:endParaRPr lang="en-US" sz="1200" dirty="0">
              <a:solidFill>
                <a:schemeClr val="tx1"/>
              </a:solidFill>
              <a:latin typeface="Rubik" panose="02000604000000020004" pitchFamily="2" charset="-79"/>
              <a:cs typeface="Rubik" panose="02000604000000020004" pitchFamily="2" charset="-79"/>
            </a:endParaRPr>
          </a:p>
          <a:p>
            <a:pPr algn="ctr"/>
            <a:endParaRPr lang="en-US" sz="1200" dirty="0">
              <a:solidFill>
                <a:schemeClr val="tx1"/>
              </a:solidFill>
              <a:latin typeface="Rubik" panose="02000604000000020004" pitchFamily="2" charset="-79"/>
              <a:cs typeface="Rubik" panose="02000604000000020004" pitchFamily="2" charset="-79"/>
            </a:endParaRPr>
          </a:p>
        </p:txBody>
      </p:sp>
      <p:sp>
        <p:nvSpPr>
          <p:cNvPr id="3" name="Retângulo 5">
            <a:extLst>
              <a:ext uri="{FF2B5EF4-FFF2-40B4-BE49-F238E27FC236}">
                <a16:creationId xmlns:a16="http://schemas.microsoft.com/office/drawing/2014/main" id="{27528638-CD59-444F-A724-745D2B856547}"/>
              </a:ext>
            </a:extLst>
          </p:cNvPr>
          <p:cNvSpPr/>
          <p:nvPr/>
        </p:nvSpPr>
        <p:spPr>
          <a:xfrm>
            <a:off x="542003" y="3117775"/>
            <a:ext cx="8059994" cy="132734"/>
          </a:xfrm>
          <a:prstGeom prst="rect">
            <a:avLst/>
          </a:prstGeom>
          <a:solidFill>
            <a:srgbClr val="002060"/>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grpSp>
        <p:nvGrpSpPr>
          <p:cNvPr id="4" name="Agrupar 18">
            <a:extLst>
              <a:ext uri="{FF2B5EF4-FFF2-40B4-BE49-F238E27FC236}">
                <a16:creationId xmlns:a16="http://schemas.microsoft.com/office/drawing/2014/main" id="{E6F4501A-EA1E-426D-AB21-0EBBFE67FD87}"/>
              </a:ext>
            </a:extLst>
          </p:cNvPr>
          <p:cNvGrpSpPr>
            <a:grpSpLocks noChangeAspect="1"/>
          </p:cNvGrpSpPr>
          <p:nvPr/>
        </p:nvGrpSpPr>
        <p:grpSpPr>
          <a:xfrm>
            <a:off x="851949" y="3250508"/>
            <a:ext cx="940904" cy="2269410"/>
            <a:chOff x="1141772" y="2949677"/>
            <a:chExt cx="1402633" cy="2616319"/>
          </a:xfrm>
          <a:solidFill>
            <a:srgbClr val="00B0F0"/>
          </a:solidFill>
        </p:grpSpPr>
        <p:sp>
          <p:nvSpPr>
            <p:cNvPr id="5" name="Trapezoide 7">
              <a:extLst>
                <a:ext uri="{FF2B5EF4-FFF2-40B4-BE49-F238E27FC236}">
                  <a16:creationId xmlns:a16="http://schemas.microsoft.com/office/drawing/2014/main" id="{39F75D53-F68C-4C01-ABC9-9963367921D0}"/>
                </a:ext>
              </a:extLst>
            </p:cNvPr>
            <p:cNvSpPr/>
            <p:nvPr/>
          </p:nvSpPr>
          <p:spPr>
            <a:xfrm>
              <a:off x="1270820" y="3205317"/>
              <a:ext cx="1179269" cy="2099186"/>
            </a:xfrm>
            <a:prstGeom prst="trapezoid">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80" tIns="34290" rIns="68580" bIns="34290" numCol="1" spcCol="0" rtlCol="0" fromWordArt="0" anchor="ctr" anchorCtr="0" forceAA="0" compatLnSpc="1">
              <a:prstTxWarp prst="textNoShape">
                <a:avLst/>
              </a:prstTxWarp>
              <a:noAutofit/>
            </a:bodyPr>
            <a:lstStyle/>
            <a:p>
              <a:pPr algn="ctr"/>
              <a:r>
                <a:rPr lang="pt-BR" sz="1050" b="1" dirty="0">
                  <a:solidFill>
                    <a:srgbClr val="002060"/>
                  </a:solidFill>
                  <a:latin typeface="Rubik" panose="02000604000000020004" pitchFamily="2" charset="-79"/>
                  <a:cs typeface="Rubik" panose="02000604000000020004" pitchFamily="2" charset="-79"/>
                </a:rPr>
                <a:t>EXCELLENCE ENVIRONNEMENTALE</a:t>
              </a:r>
              <a:endParaRPr lang="en-US" sz="1050" b="1" dirty="0">
                <a:solidFill>
                  <a:srgbClr val="002060"/>
                </a:solidFill>
                <a:latin typeface="Rubik" panose="02000604000000020004" pitchFamily="2" charset="-79"/>
                <a:cs typeface="Rubik" panose="02000604000000020004" pitchFamily="2" charset="-79"/>
              </a:endParaRPr>
            </a:p>
          </p:txBody>
        </p:sp>
        <p:sp>
          <p:nvSpPr>
            <p:cNvPr id="6" name="Elipse 4">
              <a:extLst>
                <a:ext uri="{FF2B5EF4-FFF2-40B4-BE49-F238E27FC236}">
                  <a16:creationId xmlns:a16="http://schemas.microsoft.com/office/drawing/2014/main" id="{59EE05E4-F60D-47BE-93BF-C7F9B30D06F7}"/>
                </a:ext>
              </a:extLst>
            </p:cNvPr>
            <p:cNvSpPr/>
            <p:nvPr/>
          </p:nvSpPr>
          <p:spPr>
            <a:xfrm>
              <a:off x="1177722" y="2949677"/>
              <a:ext cx="1366683" cy="462116"/>
            </a:xfrm>
            <a:prstGeom prst="ellipse">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sp>
          <p:nvSpPr>
            <p:cNvPr id="7" name="Retângulo 8">
              <a:extLst>
                <a:ext uri="{FF2B5EF4-FFF2-40B4-BE49-F238E27FC236}">
                  <a16:creationId xmlns:a16="http://schemas.microsoft.com/office/drawing/2014/main" id="{B8714D56-4D8F-4C37-99D2-FCE96C7E1F94}"/>
                </a:ext>
              </a:extLst>
            </p:cNvPr>
            <p:cNvSpPr/>
            <p:nvPr/>
          </p:nvSpPr>
          <p:spPr>
            <a:xfrm>
              <a:off x="1141772" y="5304502"/>
              <a:ext cx="1366683" cy="261494"/>
            </a:xfrm>
            <a:prstGeom prst="rect">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2060"/>
                </a:solidFill>
              </a:endParaRPr>
            </a:p>
          </p:txBody>
        </p:sp>
      </p:grpSp>
      <p:grpSp>
        <p:nvGrpSpPr>
          <p:cNvPr id="8" name="Agrupar 19">
            <a:extLst>
              <a:ext uri="{FF2B5EF4-FFF2-40B4-BE49-F238E27FC236}">
                <a16:creationId xmlns:a16="http://schemas.microsoft.com/office/drawing/2014/main" id="{68EBB4DF-A31D-4531-B1CF-5C50F1C09715}"/>
              </a:ext>
            </a:extLst>
          </p:cNvPr>
          <p:cNvGrpSpPr>
            <a:grpSpLocks noChangeAspect="1"/>
          </p:cNvGrpSpPr>
          <p:nvPr/>
        </p:nvGrpSpPr>
        <p:grpSpPr>
          <a:xfrm>
            <a:off x="2245222" y="3250508"/>
            <a:ext cx="918846" cy="2269409"/>
            <a:chOff x="4050274" y="2949677"/>
            <a:chExt cx="1366684" cy="2610464"/>
          </a:xfrm>
          <a:solidFill>
            <a:srgbClr val="24FC3E"/>
          </a:solidFill>
        </p:grpSpPr>
        <p:sp>
          <p:nvSpPr>
            <p:cNvPr id="9" name="Trapezoide 9">
              <a:extLst>
                <a:ext uri="{FF2B5EF4-FFF2-40B4-BE49-F238E27FC236}">
                  <a16:creationId xmlns:a16="http://schemas.microsoft.com/office/drawing/2014/main" id="{B9C3E4E3-A366-48A1-ADA7-94AB404031D6}"/>
                </a:ext>
              </a:extLst>
            </p:cNvPr>
            <p:cNvSpPr/>
            <p:nvPr/>
          </p:nvSpPr>
          <p:spPr>
            <a:xfrm>
              <a:off x="4237632" y="3352447"/>
              <a:ext cx="997976" cy="1946787"/>
            </a:xfrm>
            <a:prstGeom prst="trapezoid">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80" tIns="34290" rIns="68580" bIns="34290" numCol="1" spcCol="0" rtlCol="0" fromWordArt="0" anchor="ctr" anchorCtr="0" forceAA="0" compatLnSpc="1">
              <a:prstTxWarp prst="textNoShape">
                <a:avLst/>
              </a:prstTxWarp>
              <a:noAutofit/>
            </a:bodyPr>
            <a:lstStyle/>
            <a:p>
              <a:pPr algn="ctr"/>
              <a:r>
                <a:rPr lang="pt-BR" sz="1050" b="1" dirty="0">
                  <a:solidFill>
                    <a:srgbClr val="002060"/>
                  </a:solidFill>
                  <a:latin typeface="Rubik" panose="02000604000000020004" pitchFamily="2" charset="-79"/>
                  <a:cs typeface="Rubik" panose="02000604000000020004" pitchFamily="2" charset="-79"/>
                </a:rPr>
                <a:t>ATTRACTIVITE </a:t>
              </a:r>
            </a:p>
            <a:p>
              <a:pPr algn="ctr"/>
              <a:r>
                <a:rPr lang="pt-BR" sz="1050" b="1" dirty="0">
                  <a:solidFill>
                    <a:srgbClr val="002060"/>
                  </a:solidFill>
                  <a:latin typeface="Rubik" panose="02000604000000020004" pitchFamily="2" charset="-79"/>
                  <a:cs typeface="Rubik" panose="02000604000000020004" pitchFamily="2" charset="-79"/>
                </a:rPr>
                <a:t>ET ECONOMIE DURABLE</a:t>
              </a:r>
              <a:endParaRPr lang="en-US" sz="1050" b="1" dirty="0">
                <a:solidFill>
                  <a:srgbClr val="002060"/>
                </a:solidFill>
                <a:latin typeface="Rubik" panose="02000604000000020004" pitchFamily="2" charset="-79"/>
                <a:cs typeface="Rubik" panose="02000604000000020004" pitchFamily="2" charset="-79"/>
              </a:endParaRPr>
            </a:p>
          </p:txBody>
        </p:sp>
        <p:sp>
          <p:nvSpPr>
            <p:cNvPr id="10" name="Elipse 10">
              <a:extLst>
                <a:ext uri="{FF2B5EF4-FFF2-40B4-BE49-F238E27FC236}">
                  <a16:creationId xmlns:a16="http://schemas.microsoft.com/office/drawing/2014/main" id="{4879C353-BB66-4418-8B1D-41550EF6DF1B}"/>
                </a:ext>
              </a:extLst>
            </p:cNvPr>
            <p:cNvSpPr/>
            <p:nvPr/>
          </p:nvSpPr>
          <p:spPr>
            <a:xfrm>
              <a:off x="4050274" y="2949677"/>
              <a:ext cx="1366684" cy="462116"/>
            </a:xfrm>
            <a:prstGeom prst="ellipse">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sp>
          <p:nvSpPr>
            <p:cNvPr id="11" name="Retângulo 11">
              <a:extLst>
                <a:ext uri="{FF2B5EF4-FFF2-40B4-BE49-F238E27FC236}">
                  <a16:creationId xmlns:a16="http://schemas.microsoft.com/office/drawing/2014/main" id="{7C32584B-711A-48E3-A381-5AC344B11DB0}"/>
                </a:ext>
              </a:extLst>
            </p:cNvPr>
            <p:cNvSpPr/>
            <p:nvPr/>
          </p:nvSpPr>
          <p:spPr>
            <a:xfrm>
              <a:off x="4105581" y="5304502"/>
              <a:ext cx="1256071" cy="255639"/>
            </a:xfrm>
            <a:prstGeom prst="rect">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2060"/>
                </a:solidFill>
              </a:endParaRPr>
            </a:p>
          </p:txBody>
        </p:sp>
      </p:grpSp>
      <p:grpSp>
        <p:nvGrpSpPr>
          <p:cNvPr id="12" name="Agrupar 20">
            <a:extLst>
              <a:ext uri="{FF2B5EF4-FFF2-40B4-BE49-F238E27FC236}">
                <a16:creationId xmlns:a16="http://schemas.microsoft.com/office/drawing/2014/main" id="{FA287FB6-8E69-4DA5-9533-F2424B704434}"/>
              </a:ext>
            </a:extLst>
          </p:cNvPr>
          <p:cNvGrpSpPr>
            <a:grpSpLocks noChangeAspect="1"/>
          </p:cNvGrpSpPr>
          <p:nvPr/>
        </p:nvGrpSpPr>
        <p:grpSpPr>
          <a:xfrm>
            <a:off x="5257194" y="3230060"/>
            <a:ext cx="918845" cy="2285277"/>
            <a:chOff x="9649713" y="2926156"/>
            <a:chExt cx="1366684" cy="2628717"/>
          </a:xfrm>
          <a:solidFill>
            <a:schemeClr val="accent6">
              <a:lumMod val="75000"/>
            </a:schemeClr>
          </a:solidFill>
        </p:grpSpPr>
        <p:sp>
          <p:nvSpPr>
            <p:cNvPr id="13" name="Trapezoide 12">
              <a:extLst>
                <a:ext uri="{FF2B5EF4-FFF2-40B4-BE49-F238E27FC236}">
                  <a16:creationId xmlns:a16="http://schemas.microsoft.com/office/drawing/2014/main" id="{DFDE4CED-0C1A-4086-A2E7-7E54A54A6BA8}"/>
                </a:ext>
              </a:extLst>
            </p:cNvPr>
            <p:cNvSpPr/>
            <p:nvPr/>
          </p:nvSpPr>
          <p:spPr>
            <a:xfrm>
              <a:off x="9834371" y="3388272"/>
              <a:ext cx="997974" cy="1946787"/>
            </a:xfrm>
            <a:prstGeom prst="trapezoid">
              <a:avLst/>
            </a:prstGeom>
            <a:solidFill>
              <a:srgbClr val="24FC3E"/>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80" tIns="34290" rIns="68580" bIns="34290" numCol="1" spcCol="0" rtlCol="0" fromWordArt="0" anchor="ctr" anchorCtr="0" forceAA="0" compatLnSpc="1">
              <a:prstTxWarp prst="textNoShape">
                <a:avLst/>
              </a:prstTxWarp>
              <a:noAutofit/>
            </a:bodyPr>
            <a:lstStyle/>
            <a:p>
              <a:pPr algn="ctr"/>
              <a:r>
                <a:rPr lang="pt-BR" sz="1050" b="1" dirty="0">
                  <a:solidFill>
                    <a:srgbClr val="002060"/>
                  </a:solidFill>
                  <a:latin typeface="Rubik" panose="02000604000000020004" pitchFamily="2" charset="-79"/>
                  <a:cs typeface="Rubik" panose="02000604000000020004" pitchFamily="2" charset="-79"/>
                </a:rPr>
                <a:t>PARTICIPATION CITOYENNE &amp; EDUCATION</a:t>
              </a:r>
              <a:endParaRPr lang="en-US" sz="1050" b="1" dirty="0">
                <a:solidFill>
                  <a:srgbClr val="002060"/>
                </a:solidFill>
                <a:latin typeface="Rubik" panose="02000604000000020004" pitchFamily="2" charset="-79"/>
                <a:cs typeface="Rubik" panose="02000604000000020004" pitchFamily="2" charset="-79"/>
              </a:endParaRPr>
            </a:p>
          </p:txBody>
        </p:sp>
        <p:sp>
          <p:nvSpPr>
            <p:cNvPr id="14" name="Elipse 13">
              <a:extLst>
                <a:ext uri="{FF2B5EF4-FFF2-40B4-BE49-F238E27FC236}">
                  <a16:creationId xmlns:a16="http://schemas.microsoft.com/office/drawing/2014/main" id="{DFE487FF-4966-41EF-A5DD-C2AA201EA825}"/>
                </a:ext>
              </a:extLst>
            </p:cNvPr>
            <p:cNvSpPr/>
            <p:nvPr/>
          </p:nvSpPr>
          <p:spPr>
            <a:xfrm>
              <a:off x="9649713" y="2926156"/>
              <a:ext cx="1366684" cy="462116"/>
            </a:xfrm>
            <a:prstGeom prst="ellipse">
              <a:avLst/>
            </a:prstGeom>
            <a:solidFill>
              <a:srgbClr val="24FC3E"/>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2060"/>
                </a:solidFill>
              </a:endParaRPr>
            </a:p>
          </p:txBody>
        </p:sp>
        <p:sp>
          <p:nvSpPr>
            <p:cNvPr id="15" name="Retângulo 14">
              <a:extLst>
                <a:ext uri="{FF2B5EF4-FFF2-40B4-BE49-F238E27FC236}">
                  <a16:creationId xmlns:a16="http://schemas.microsoft.com/office/drawing/2014/main" id="{9BCE1693-4050-4FC7-B178-4C371901548B}"/>
                </a:ext>
              </a:extLst>
            </p:cNvPr>
            <p:cNvSpPr/>
            <p:nvPr/>
          </p:nvSpPr>
          <p:spPr>
            <a:xfrm>
              <a:off x="9712707" y="5299234"/>
              <a:ext cx="1256071" cy="255639"/>
            </a:xfrm>
            <a:prstGeom prst="rect">
              <a:avLst/>
            </a:prstGeom>
            <a:solidFill>
              <a:srgbClr val="24FC3E"/>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2060"/>
                </a:solidFill>
              </a:endParaRPr>
            </a:p>
          </p:txBody>
        </p:sp>
      </p:grpSp>
      <p:grpSp>
        <p:nvGrpSpPr>
          <p:cNvPr id="16" name="Agrupar 21">
            <a:extLst>
              <a:ext uri="{FF2B5EF4-FFF2-40B4-BE49-F238E27FC236}">
                <a16:creationId xmlns:a16="http://schemas.microsoft.com/office/drawing/2014/main" id="{0B1EC3A1-C5CA-4FCE-8313-6273784663DA}"/>
              </a:ext>
            </a:extLst>
          </p:cNvPr>
          <p:cNvGrpSpPr>
            <a:grpSpLocks noChangeAspect="1"/>
          </p:cNvGrpSpPr>
          <p:nvPr/>
        </p:nvGrpSpPr>
        <p:grpSpPr>
          <a:xfrm>
            <a:off x="3724048" y="3250509"/>
            <a:ext cx="918845" cy="2269409"/>
            <a:chOff x="9741310" y="2974256"/>
            <a:chExt cx="1366684" cy="2610464"/>
          </a:xfrm>
          <a:solidFill>
            <a:srgbClr val="00B0F0"/>
          </a:solidFill>
        </p:grpSpPr>
        <p:sp>
          <p:nvSpPr>
            <p:cNvPr id="17" name="Trapezoide 15">
              <a:extLst>
                <a:ext uri="{FF2B5EF4-FFF2-40B4-BE49-F238E27FC236}">
                  <a16:creationId xmlns:a16="http://schemas.microsoft.com/office/drawing/2014/main" id="{1F1EF0EB-C1E8-4A58-B409-5552638397A5}"/>
                </a:ext>
              </a:extLst>
            </p:cNvPr>
            <p:cNvSpPr/>
            <p:nvPr/>
          </p:nvSpPr>
          <p:spPr>
            <a:xfrm>
              <a:off x="9895104" y="3382294"/>
              <a:ext cx="997974" cy="1946787"/>
            </a:xfrm>
            <a:prstGeom prst="trapezoid">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80" tIns="34290" rIns="68580" bIns="34290" numCol="1" spcCol="0" rtlCol="0" fromWordArt="0" anchor="ctr" anchorCtr="0" forceAA="0" compatLnSpc="1">
              <a:prstTxWarp prst="textNoShape">
                <a:avLst/>
              </a:prstTxWarp>
              <a:noAutofit/>
            </a:bodyPr>
            <a:lstStyle/>
            <a:p>
              <a:pPr algn="ctr"/>
              <a:r>
                <a:rPr lang="pt-BR" sz="1050" b="1" dirty="0">
                  <a:solidFill>
                    <a:srgbClr val="002060"/>
                  </a:solidFill>
                  <a:latin typeface="Rubik" panose="02000604000000020004" pitchFamily="2" charset="-79"/>
                  <a:cs typeface="Rubik" panose="02000604000000020004" pitchFamily="2" charset="-79"/>
                </a:rPr>
                <a:t>EXCELLENCE URBANISME MAITRISE</a:t>
              </a:r>
              <a:endParaRPr lang="en-US" sz="1050" b="1" dirty="0">
                <a:solidFill>
                  <a:srgbClr val="002060"/>
                </a:solidFill>
                <a:latin typeface="Rubik" panose="02000604000000020004" pitchFamily="2" charset="-79"/>
                <a:cs typeface="Rubik" panose="02000604000000020004" pitchFamily="2" charset="-79"/>
              </a:endParaRPr>
            </a:p>
          </p:txBody>
        </p:sp>
        <p:sp>
          <p:nvSpPr>
            <p:cNvPr id="18" name="Elipse 16">
              <a:extLst>
                <a:ext uri="{FF2B5EF4-FFF2-40B4-BE49-F238E27FC236}">
                  <a16:creationId xmlns:a16="http://schemas.microsoft.com/office/drawing/2014/main" id="{B41ED073-4277-4584-89E1-0BA2429C4826}"/>
                </a:ext>
              </a:extLst>
            </p:cNvPr>
            <p:cNvSpPr/>
            <p:nvPr/>
          </p:nvSpPr>
          <p:spPr>
            <a:xfrm>
              <a:off x="9741310" y="2974256"/>
              <a:ext cx="1366684" cy="462116"/>
            </a:xfrm>
            <a:prstGeom prst="ellipse">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sp>
          <p:nvSpPr>
            <p:cNvPr id="19" name="Retângulo 17">
              <a:extLst>
                <a:ext uri="{FF2B5EF4-FFF2-40B4-BE49-F238E27FC236}">
                  <a16:creationId xmlns:a16="http://schemas.microsoft.com/office/drawing/2014/main" id="{0D791187-23A9-4270-BFC0-85D235252204}"/>
                </a:ext>
              </a:extLst>
            </p:cNvPr>
            <p:cNvSpPr/>
            <p:nvPr/>
          </p:nvSpPr>
          <p:spPr>
            <a:xfrm>
              <a:off x="9796617" y="5329081"/>
              <a:ext cx="1256071" cy="255639"/>
            </a:xfrm>
            <a:prstGeom prst="rect">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2060"/>
                </a:solidFill>
              </a:endParaRPr>
            </a:p>
          </p:txBody>
        </p:sp>
      </p:grpSp>
      <p:sp>
        <p:nvSpPr>
          <p:cNvPr id="20" name="Retângulo 22">
            <a:extLst>
              <a:ext uri="{FF2B5EF4-FFF2-40B4-BE49-F238E27FC236}">
                <a16:creationId xmlns:a16="http://schemas.microsoft.com/office/drawing/2014/main" id="{7C9C352B-67DA-41CE-B8DA-7A9C83F30611}"/>
              </a:ext>
            </a:extLst>
          </p:cNvPr>
          <p:cNvSpPr/>
          <p:nvPr/>
        </p:nvSpPr>
        <p:spPr>
          <a:xfrm>
            <a:off x="542003" y="5519917"/>
            <a:ext cx="8059994" cy="310688"/>
          </a:xfrm>
          <a:prstGeom prst="rect">
            <a:avLst/>
          </a:prstGeom>
          <a:solidFill>
            <a:srgbClr val="002060"/>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pt-BR" sz="1350" b="1" dirty="0">
                <a:solidFill>
                  <a:schemeClr val="bg1"/>
                </a:solidFill>
              </a:rPr>
              <a:t>LEADERSHIP EXECUTIF ET COMMUNICATION INTERACTIVE</a:t>
            </a:r>
            <a:endParaRPr lang="en-US" sz="1350" b="1" dirty="0">
              <a:solidFill>
                <a:schemeClr val="bg1"/>
              </a:solidFill>
            </a:endParaRPr>
          </a:p>
        </p:txBody>
      </p:sp>
      <p:sp>
        <p:nvSpPr>
          <p:cNvPr id="22" name="Rectangle 21">
            <a:extLst>
              <a:ext uri="{FF2B5EF4-FFF2-40B4-BE49-F238E27FC236}">
                <a16:creationId xmlns:a16="http://schemas.microsoft.com/office/drawing/2014/main" id="{81EE4B60-5202-4B58-9213-72929AF7CFC1}"/>
              </a:ext>
            </a:extLst>
          </p:cNvPr>
          <p:cNvSpPr/>
          <p:nvPr/>
        </p:nvSpPr>
        <p:spPr>
          <a:xfrm>
            <a:off x="536046" y="5826024"/>
            <a:ext cx="8059994" cy="86052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a:solidFill>
                  <a:srgbClr val="002060"/>
                </a:solidFill>
              </a:rPr>
              <a:t>Pilier d’excellence 1  : Ville inclusive et prospérité pour tous</a:t>
            </a:r>
          </a:p>
          <a:p>
            <a:pPr algn="ctr"/>
            <a:r>
              <a:rPr lang="fr-FR" sz="1100" dirty="0">
                <a:solidFill>
                  <a:srgbClr val="002060"/>
                </a:solidFill>
              </a:rPr>
              <a:t>Pilier d’excellence 2 : Excellence Environnementale</a:t>
            </a:r>
          </a:p>
          <a:p>
            <a:pPr algn="ctr"/>
            <a:r>
              <a:rPr lang="fr-FR" sz="1100" dirty="0">
                <a:solidFill>
                  <a:srgbClr val="002060"/>
                </a:solidFill>
              </a:rPr>
              <a:t>Pilier d’excellence 3 : Excellence en terme d’attractivité et d’économie durable</a:t>
            </a:r>
          </a:p>
          <a:p>
            <a:pPr algn="ctr"/>
            <a:r>
              <a:rPr lang="fr-FR" sz="1100" dirty="0">
                <a:solidFill>
                  <a:srgbClr val="002060"/>
                </a:solidFill>
              </a:rPr>
              <a:t>Pilier d’excellence 4 : Excellence en terme d’urbanisme maitrisé</a:t>
            </a:r>
          </a:p>
          <a:p>
            <a:pPr algn="ctr"/>
            <a:r>
              <a:rPr lang="fr-FR" sz="1100" dirty="0">
                <a:solidFill>
                  <a:srgbClr val="002060"/>
                </a:solidFill>
              </a:rPr>
              <a:t>Pilier d’excellence 5 : Excellence en terme de participation citoyenne et d’éducation</a:t>
            </a:r>
          </a:p>
        </p:txBody>
      </p:sp>
      <p:grpSp>
        <p:nvGrpSpPr>
          <p:cNvPr id="24" name="Agrupar 18">
            <a:extLst>
              <a:ext uri="{FF2B5EF4-FFF2-40B4-BE49-F238E27FC236}">
                <a16:creationId xmlns:a16="http://schemas.microsoft.com/office/drawing/2014/main" id="{D3149485-786F-4D0D-9E68-23848492C35D}"/>
              </a:ext>
            </a:extLst>
          </p:cNvPr>
          <p:cNvGrpSpPr>
            <a:grpSpLocks noChangeAspect="1"/>
          </p:cNvGrpSpPr>
          <p:nvPr/>
        </p:nvGrpSpPr>
        <p:grpSpPr>
          <a:xfrm>
            <a:off x="11005230" y="3238520"/>
            <a:ext cx="940904" cy="2249528"/>
            <a:chOff x="1141772" y="2972598"/>
            <a:chExt cx="1402633" cy="2593398"/>
          </a:xfrm>
          <a:noFill/>
        </p:grpSpPr>
        <p:sp>
          <p:nvSpPr>
            <p:cNvPr id="25" name="Trapezoide 7">
              <a:extLst>
                <a:ext uri="{FF2B5EF4-FFF2-40B4-BE49-F238E27FC236}">
                  <a16:creationId xmlns:a16="http://schemas.microsoft.com/office/drawing/2014/main" id="{7F94938C-575A-4AEE-9B87-3546BE6E3BCB}"/>
                </a:ext>
              </a:extLst>
            </p:cNvPr>
            <p:cNvSpPr/>
            <p:nvPr/>
          </p:nvSpPr>
          <p:spPr>
            <a:xfrm>
              <a:off x="1259639" y="3411793"/>
              <a:ext cx="1179270" cy="1880109"/>
            </a:xfrm>
            <a:prstGeom prst="trapezoid">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80" tIns="34290" rIns="68580" bIns="34290" numCol="1" spcCol="0" rtlCol="0" fromWordArt="0" anchor="ctr" anchorCtr="0" forceAA="0" compatLnSpc="1">
              <a:prstTxWarp prst="textNoShape">
                <a:avLst/>
              </a:prstTxWarp>
              <a:noAutofit/>
            </a:bodyPr>
            <a:lstStyle/>
            <a:p>
              <a:pPr algn="ctr"/>
              <a:r>
                <a:rPr lang="pt-BR" sz="1050" b="1" dirty="0">
                  <a:solidFill>
                    <a:srgbClr val="00B050"/>
                  </a:solidFill>
                  <a:latin typeface="Rubik" panose="02000604000000020004" pitchFamily="2" charset="-79"/>
                  <a:cs typeface="Rubik" panose="02000604000000020004" pitchFamily="2" charset="-79"/>
                </a:rPr>
                <a:t>EXCELLENCE VILLE INCLUSIVE</a:t>
              </a:r>
              <a:endParaRPr lang="en-US" sz="1050" b="1" dirty="0">
                <a:solidFill>
                  <a:srgbClr val="00B050"/>
                </a:solidFill>
                <a:latin typeface="Rubik" panose="02000604000000020004" pitchFamily="2" charset="-79"/>
                <a:cs typeface="Rubik" panose="02000604000000020004" pitchFamily="2" charset="-79"/>
              </a:endParaRPr>
            </a:p>
          </p:txBody>
        </p:sp>
        <p:sp>
          <p:nvSpPr>
            <p:cNvPr id="26" name="Elipse 4">
              <a:extLst>
                <a:ext uri="{FF2B5EF4-FFF2-40B4-BE49-F238E27FC236}">
                  <a16:creationId xmlns:a16="http://schemas.microsoft.com/office/drawing/2014/main" id="{891604CC-1A6B-41CD-897D-D318B55B07A5}"/>
                </a:ext>
              </a:extLst>
            </p:cNvPr>
            <p:cNvSpPr/>
            <p:nvPr/>
          </p:nvSpPr>
          <p:spPr>
            <a:xfrm>
              <a:off x="1177722" y="2972598"/>
              <a:ext cx="1366683" cy="439195"/>
            </a:xfrm>
            <a:prstGeom prst="ellipse">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sp>
          <p:nvSpPr>
            <p:cNvPr id="27" name="Retângulo 8">
              <a:extLst>
                <a:ext uri="{FF2B5EF4-FFF2-40B4-BE49-F238E27FC236}">
                  <a16:creationId xmlns:a16="http://schemas.microsoft.com/office/drawing/2014/main" id="{559449EF-0B45-4D9F-86DE-FF19013915A8}"/>
                </a:ext>
              </a:extLst>
            </p:cNvPr>
            <p:cNvSpPr/>
            <p:nvPr/>
          </p:nvSpPr>
          <p:spPr>
            <a:xfrm>
              <a:off x="1141772" y="5304502"/>
              <a:ext cx="1366683" cy="261494"/>
            </a:xfrm>
            <a:prstGeom prst="rect">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2060"/>
                </a:solidFill>
              </a:endParaRPr>
            </a:p>
          </p:txBody>
        </p:sp>
      </p:grpSp>
      <p:grpSp>
        <p:nvGrpSpPr>
          <p:cNvPr id="30" name="Agrupar 21">
            <a:extLst>
              <a:ext uri="{FF2B5EF4-FFF2-40B4-BE49-F238E27FC236}">
                <a16:creationId xmlns:a16="http://schemas.microsoft.com/office/drawing/2014/main" id="{8D661563-996D-412B-A1E1-AD101A7626CA}"/>
              </a:ext>
            </a:extLst>
          </p:cNvPr>
          <p:cNvGrpSpPr>
            <a:grpSpLocks noChangeAspect="1"/>
          </p:cNvGrpSpPr>
          <p:nvPr/>
        </p:nvGrpSpPr>
        <p:grpSpPr>
          <a:xfrm>
            <a:off x="6800368" y="3238019"/>
            <a:ext cx="918845" cy="2269409"/>
            <a:chOff x="9741310" y="2974256"/>
            <a:chExt cx="1366684" cy="2610464"/>
          </a:xfrm>
          <a:solidFill>
            <a:srgbClr val="00B0F0"/>
          </a:solidFill>
        </p:grpSpPr>
        <p:sp>
          <p:nvSpPr>
            <p:cNvPr id="31" name="Trapezoide 15">
              <a:extLst>
                <a:ext uri="{FF2B5EF4-FFF2-40B4-BE49-F238E27FC236}">
                  <a16:creationId xmlns:a16="http://schemas.microsoft.com/office/drawing/2014/main" id="{6E648FD9-57CF-42AB-A4C3-ECB473D6180D}"/>
                </a:ext>
              </a:extLst>
            </p:cNvPr>
            <p:cNvSpPr/>
            <p:nvPr/>
          </p:nvSpPr>
          <p:spPr>
            <a:xfrm>
              <a:off x="9915665" y="3382294"/>
              <a:ext cx="997974" cy="1946787"/>
            </a:xfrm>
            <a:prstGeom prst="trapezoid">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80" tIns="34290" rIns="68580" bIns="34290" numCol="1" spcCol="0" rtlCol="0" fromWordArt="0" anchor="ctr" anchorCtr="0" forceAA="0" compatLnSpc="1">
              <a:prstTxWarp prst="textNoShape">
                <a:avLst/>
              </a:prstTxWarp>
              <a:noAutofit/>
            </a:bodyPr>
            <a:lstStyle/>
            <a:p>
              <a:pPr algn="ctr"/>
              <a:r>
                <a:rPr lang="pt-BR" sz="1050" b="1" dirty="0">
                  <a:solidFill>
                    <a:srgbClr val="002060"/>
                  </a:solidFill>
                  <a:latin typeface="Rubik" panose="02000604000000020004" pitchFamily="2" charset="-79"/>
                  <a:cs typeface="Rubik" panose="02000604000000020004" pitchFamily="2" charset="-79"/>
                </a:rPr>
                <a:t>VILLE INCLUSIVE ET PROSPERITE </a:t>
              </a:r>
            </a:p>
            <a:p>
              <a:pPr algn="ctr"/>
              <a:r>
                <a:rPr lang="pt-BR" sz="1050" b="1" dirty="0">
                  <a:solidFill>
                    <a:srgbClr val="002060"/>
                  </a:solidFill>
                  <a:latin typeface="Rubik" panose="02000604000000020004" pitchFamily="2" charset="-79"/>
                  <a:cs typeface="Rubik" panose="02000604000000020004" pitchFamily="2" charset="-79"/>
                </a:rPr>
                <a:t>POUR TOUS</a:t>
              </a:r>
              <a:endParaRPr lang="en-US" sz="1050" b="1" dirty="0">
                <a:solidFill>
                  <a:srgbClr val="002060"/>
                </a:solidFill>
                <a:latin typeface="Rubik" panose="02000604000000020004" pitchFamily="2" charset="-79"/>
                <a:cs typeface="Rubik" panose="02000604000000020004" pitchFamily="2" charset="-79"/>
              </a:endParaRPr>
            </a:p>
          </p:txBody>
        </p:sp>
        <p:sp>
          <p:nvSpPr>
            <p:cNvPr id="32" name="Elipse 16">
              <a:extLst>
                <a:ext uri="{FF2B5EF4-FFF2-40B4-BE49-F238E27FC236}">
                  <a16:creationId xmlns:a16="http://schemas.microsoft.com/office/drawing/2014/main" id="{C875174C-3C9E-4CFB-BC6B-266A7C491848}"/>
                </a:ext>
              </a:extLst>
            </p:cNvPr>
            <p:cNvSpPr/>
            <p:nvPr/>
          </p:nvSpPr>
          <p:spPr>
            <a:xfrm>
              <a:off x="9741310" y="2974256"/>
              <a:ext cx="1366684" cy="462116"/>
            </a:xfrm>
            <a:prstGeom prst="ellipse">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2060"/>
                </a:solidFill>
              </a:endParaRPr>
            </a:p>
          </p:txBody>
        </p:sp>
        <p:sp>
          <p:nvSpPr>
            <p:cNvPr id="33" name="Retângulo 17">
              <a:extLst>
                <a:ext uri="{FF2B5EF4-FFF2-40B4-BE49-F238E27FC236}">
                  <a16:creationId xmlns:a16="http://schemas.microsoft.com/office/drawing/2014/main" id="{AFE33449-7AC7-4466-82FC-DF0224CC9554}"/>
                </a:ext>
              </a:extLst>
            </p:cNvPr>
            <p:cNvSpPr/>
            <p:nvPr/>
          </p:nvSpPr>
          <p:spPr>
            <a:xfrm>
              <a:off x="9796617" y="5329081"/>
              <a:ext cx="1256071" cy="255639"/>
            </a:xfrm>
            <a:prstGeom prst="rect">
              <a:avLst/>
            </a:prstGeom>
            <a:grp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2060"/>
                </a:solidFill>
              </a:endParaRPr>
            </a:p>
          </p:txBody>
        </p:sp>
      </p:grpSp>
      <p:sp>
        <p:nvSpPr>
          <p:cNvPr id="23" name="Rectangle 22">
            <a:extLst>
              <a:ext uri="{FF2B5EF4-FFF2-40B4-BE49-F238E27FC236}">
                <a16:creationId xmlns:a16="http://schemas.microsoft.com/office/drawing/2014/main" id="{1ACA4187-DC15-4ED2-878A-84269CEE9EB9}"/>
              </a:ext>
            </a:extLst>
          </p:cNvPr>
          <p:cNvSpPr/>
          <p:nvPr/>
        </p:nvSpPr>
        <p:spPr>
          <a:xfrm>
            <a:off x="100276" y="83474"/>
            <a:ext cx="1551577" cy="2306458"/>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rgbClr val="0070C0"/>
                </a:solidFill>
              </a:rPr>
              <a:t>Méthode de planification en 9 Etapes – Tableau de Bord Prospectif Durable </a:t>
            </a:r>
          </a:p>
          <a:p>
            <a:pPr algn="ctr"/>
            <a:r>
              <a:rPr lang="fr-FR" sz="1600" dirty="0">
                <a:solidFill>
                  <a:srgbClr val="0070C0"/>
                </a:solidFill>
              </a:rPr>
              <a:t>(P. Fressoz &amp; </a:t>
            </a:r>
          </a:p>
          <a:p>
            <a:pPr algn="ctr"/>
            <a:r>
              <a:rPr lang="fr-FR" sz="1600" dirty="0">
                <a:solidFill>
                  <a:srgbClr val="0070C0"/>
                </a:solidFill>
              </a:rPr>
              <a:t>H. </a:t>
            </a:r>
            <a:r>
              <a:rPr lang="fr-FR" sz="1600" dirty="0" err="1">
                <a:solidFill>
                  <a:srgbClr val="0070C0"/>
                </a:solidFill>
              </a:rPr>
              <a:t>Rohm</a:t>
            </a:r>
            <a:r>
              <a:rPr lang="fr-FR" sz="1600" dirty="0">
                <a:solidFill>
                  <a:srgbClr val="0070C0"/>
                </a:solidFill>
              </a:rPr>
              <a:t>)</a:t>
            </a:r>
          </a:p>
        </p:txBody>
      </p:sp>
      <p:sp>
        <p:nvSpPr>
          <p:cNvPr id="34" name="Titre 3">
            <a:extLst>
              <a:ext uri="{FF2B5EF4-FFF2-40B4-BE49-F238E27FC236}">
                <a16:creationId xmlns:a16="http://schemas.microsoft.com/office/drawing/2014/main" id="{5EBCD01B-1E6D-4A0D-8E06-B6350CBF550C}"/>
              </a:ext>
            </a:extLst>
          </p:cNvPr>
          <p:cNvSpPr txBox="1">
            <a:spLocks/>
          </p:cNvSpPr>
          <p:nvPr/>
        </p:nvSpPr>
        <p:spPr>
          <a:xfrm>
            <a:off x="7531710" y="60473"/>
            <a:ext cx="1520230" cy="7747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2</a:t>
            </a:r>
            <a:br>
              <a:rPr lang="fr-FR" dirty="0"/>
            </a:br>
            <a:r>
              <a:rPr lang="fr-FR" sz="1600" dirty="0"/>
              <a:t>Fondations stratégiques, vision, valeurs, axes stratégiques, résultats souhaités</a:t>
            </a:r>
          </a:p>
        </p:txBody>
      </p:sp>
    </p:spTree>
    <p:extLst>
      <p:ext uri="{BB962C8B-B14F-4D97-AF65-F5344CB8AC3E}">
        <p14:creationId xmlns:p14="http://schemas.microsoft.com/office/powerpoint/2010/main" val="120064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2BCC5-87E3-4F41-B701-7D1F8DB1588D}"/>
              </a:ext>
            </a:extLst>
          </p:cNvPr>
          <p:cNvSpPr>
            <a:spLocks noGrp="1"/>
          </p:cNvSpPr>
          <p:nvPr>
            <p:ph type="title"/>
          </p:nvPr>
        </p:nvSpPr>
        <p:spPr>
          <a:xfrm>
            <a:off x="1048198" y="1309895"/>
            <a:ext cx="8095802" cy="593581"/>
          </a:xfrm>
        </p:spPr>
        <p:txBody>
          <a:bodyPr>
            <a:noAutofit/>
          </a:bodyPr>
          <a:lstStyle/>
          <a:p>
            <a:r>
              <a:rPr lang="en-US" sz="2400" b="0" dirty="0" err="1"/>
              <a:t>Résultats</a:t>
            </a:r>
            <a:r>
              <a:rPr lang="en-US" sz="2400" b="0" dirty="0"/>
              <a:t> </a:t>
            </a:r>
            <a:r>
              <a:rPr lang="en-US" sz="2400" b="0" dirty="0" err="1"/>
              <a:t>souhaités</a:t>
            </a:r>
            <a:r>
              <a:rPr lang="en-US" sz="2400" b="0" dirty="0"/>
              <a:t> pour </a:t>
            </a:r>
            <a:r>
              <a:rPr lang="en-US" sz="2400" b="0" dirty="0" err="1"/>
              <a:t>chaque</a:t>
            </a:r>
            <a:r>
              <a:rPr lang="en-US" sz="2400" b="0" dirty="0"/>
              <a:t> </a:t>
            </a:r>
            <a:r>
              <a:rPr lang="en-US" sz="2400" b="0" dirty="0" err="1"/>
              <a:t>pilier</a:t>
            </a:r>
            <a:r>
              <a:rPr lang="en-US" sz="2400" b="0" dirty="0"/>
              <a:t> </a:t>
            </a:r>
            <a:r>
              <a:rPr lang="en-US" sz="2400" b="0" dirty="0" err="1"/>
              <a:t>d’excellence</a:t>
            </a:r>
            <a:endParaRPr lang="en-US" sz="2400" b="0" dirty="0"/>
          </a:p>
        </p:txBody>
      </p:sp>
      <p:sp>
        <p:nvSpPr>
          <p:cNvPr id="8" name="Espaço Reservado para Conteúdo 4">
            <a:extLst>
              <a:ext uri="{FF2B5EF4-FFF2-40B4-BE49-F238E27FC236}">
                <a16:creationId xmlns:a16="http://schemas.microsoft.com/office/drawing/2014/main" id="{DA4B16F2-998D-45F4-8693-83D9DBC769BE}"/>
              </a:ext>
            </a:extLst>
          </p:cNvPr>
          <p:cNvSpPr txBox="1">
            <a:spLocks/>
          </p:cNvSpPr>
          <p:nvPr/>
        </p:nvSpPr>
        <p:spPr>
          <a:xfrm>
            <a:off x="357413" y="2109500"/>
            <a:ext cx="4441788" cy="4736090"/>
          </a:xfrm>
          <a:prstGeom prst="rect">
            <a:avLst/>
          </a:prstGeom>
        </p:spPr>
        <p:txBody>
          <a:bodyPr vert="horz" lIns="91440" tIns="45720" rIns="91440" bIns="45720" rtlCol="0">
            <a:normAutofit fontScale="85000" lnSpcReduction="10000"/>
          </a:bodyPr>
          <a:lstStyle>
            <a:lvl1pPr marL="0" indent="0" algn="l" defTabSz="457200" rtl="0" eaLnBrk="1" latinLnBrk="0" hangingPunct="1">
              <a:lnSpc>
                <a:spcPct val="100000"/>
              </a:lnSpc>
              <a:spcBef>
                <a:spcPts val="225"/>
              </a:spcBef>
              <a:spcAft>
                <a:spcPts val="225"/>
              </a:spcAft>
              <a:buFontTx/>
              <a:buNone/>
              <a:defRPr sz="2100" b="1" kern="1200">
                <a:solidFill>
                  <a:srgbClr val="8BBC3E"/>
                </a:solidFill>
                <a:latin typeface="Rubik" panose="02000604000000020004" pitchFamily="2" charset="-79"/>
                <a:ea typeface="+mn-ea"/>
                <a:cs typeface="Rubik" panose="02000604000000020004" pitchFamily="2" charset="-79"/>
              </a:defRPr>
            </a:lvl1pPr>
            <a:lvl2pPr marL="401241" indent="-269081" algn="l" defTabSz="457200" rtl="0" eaLnBrk="1" latinLnBrk="0" hangingPunct="1">
              <a:lnSpc>
                <a:spcPct val="100000"/>
              </a:lnSpc>
              <a:spcBef>
                <a:spcPts val="225"/>
              </a:spcBef>
              <a:spcAft>
                <a:spcPts val="225"/>
              </a:spcAft>
              <a:buFontTx/>
              <a:buBlip>
                <a:blip r:embed="rId3">
                  <a:extLst>
                    <a:ext uri="{96DAC541-7B7A-43D3-8B79-37D633B846F1}">
                      <asvg:svgBlip xmlns:asvg="http://schemas.microsoft.com/office/drawing/2016/SVG/main" r:embed="rId4"/>
                    </a:ext>
                  </a:extLst>
                </a:blip>
              </a:buBlip>
              <a:defRPr sz="1800" kern="1200">
                <a:solidFill>
                  <a:schemeClr val="tx1"/>
                </a:solidFill>
                <a:latin typeface="Rubik Light" panose="02000604000000020004" pitchFamily="2" charset="-79"/>
                <a:ea typeface="+mn-ea"/>
                <a:cs typeface="Rubik Light" panose="02000604000000020004" pitchFamily="2" charset="-79"/>
              </a:defRPr>
            </a:lvl2pPr>
            <a:lvl3pPr marL="671513" indent="-270272" algn="l" defTabSz="457200" rtl="0" eaLnBrk="1" latinLnBrk="0" hangingPunct="1">
              <a:lnSpc>
                <a:spcPct val="100000"/>
              </a:lnSpc>
              <a:spcBef>
                <a:spcPts val="225"/>
              </a:spcBef>
              <a:spcAft>
                <a:spcPts val="225"/>
              </a:spcAft>
              <a:buFontTx/>
              <a:buBlip>
                <a:blip r:embed="rId3">
                  <a:extLst>
                    <a:ext uri="{96DAC541-7B7A-43D3-8B79-37D633B846F1}">
                      <asvg:svgBlip xmlns:asvg="http://schemas.microsoft.com/office/drawing/2016/SVG/main" r:embed="rId4"/>
                    </a:ext>
                  </a:extLst>
                </a:blip>
              </a:buBlip>
              <a:defRPr sz="1500" kern="1200">
                <a:solidFill>
                  <a:schemeClr val="tx1">
                    <a:lumMod val="65000"/>
                    <a:lumOff val="35000"/>
                  </a:schemeClr>
                </a:solidFill>
                <a:latin typeface="Rubik Light" panose="02000604000000020004" pitchFamily="2" charset="-79"/>
                <a:ea typeface="+mn-ea"/>
                <a:cs typeface="Rubik Light" panose="02000604000000020004" pitchFamily="2" charset="-79"/>
              </a:defRPr>
            </a:lvl3pPr>
            <a:lvl4pPr marL="941785" indent="-270272" algn="l" defTabSz="457200" rtl="0" eaLnBrk="1" latinLnBrk="0" hangingPunct="1">
              <a:lnSpc>
                <a:spcPct val="100000"/>
              </a:lnSpc>
              <a:spcBef>
                <a:spcPts val="225"/>
              </a:spcBef>
              <a:spcAft>
                <a:spcPts val="225"/>
              </a:spcAft>
              <a:buFontTx/>
              <a:buBlip>
                <a:blip r:embed="rId3">
                  <a:extLst>
                    <a:ext uri="{96DAC541-7B7A-43D3-8B79-37D633B846F1}">
                      <asvg:svgBlip xmlns:asvg="http://schemas.microsoft.com/office/drawing/2016/SVG/main" r:embed="rId4"/>
                    </a:ext>
                  </a:extLst>
                </a:blip>
              </a:buBlip>
              <a:defRPr sz="1500" kern="1200">
                <a:solidFill>
                  <a:schemeClr val="tx1">
                    <a:lumMod val="65000"/>
                    <a:lumOff val="35000"/>
                  </a:schemeClr>
                </a:solidFill>
                <a:latin typeface="Rubik Light" panose="02000604000000020004" pitchFamily="2" charset="-79"/>
                <a:ea typeface="+mn-ea"/>
                <a:cs typeface="Rubik Light" panose="02000604000000020004" pitchFamily="2" charset="-79"/>
              </a:defRPr>
            </a:lvl4pPr>
            <a:lvl5pPr marL="1212056" indent="-270272" algn="l" defTabSz="457200" rtl="0" eaLnBrk="1" latinLnBrk="0" hangingPunct="1">
              <a:lnSpc>
                <a:spcPct val="100000"/>
              </a:lnSpc>
              <a:spcBef>
                <a:spcPts val="225"/>
              </a:spcBef>
              <a:spcAft>
                <a:spcPts val="225"/>
              </a:spcAft>
              <a:buFontTx/>
              <a:buBlip>
                <a:blip r:embed="rId3">
                  <a:extLst>
                    <a:ext uri="{96DAC541-7B7A-43D3-8B79-37D633B846F1}">
                      <asvg:svgBlip xmlns:asvg="http://schemas.microsoft.com/office/drawing/2016/SVG/main" r:embed="rId4"/>
                    </a:ext>
                  </a:extLst>
                </a:blip>
              </a:buBlip>
              <a:defRPr sz="1500" kern="1200">
                <a:solidFill>
                  <a:schemeClr val="tx1">
                    <a:lumMod val="65000"/>
                    <a:lumOff val="35000"/>
                  </a:schemeClr>
                </a:solidFill>
                <a:latin typeface="Rubik Light" panose="02000604000000020004" pitchFamily="2" charset="-79"/>
                <a:ea typeface="+mn-ea"/>
                <a:cs typeface="Rubik Light" panose="02000604000000020004"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err="1">
                <a:latin typeface="Century Gothic" panose="020B0502020202020204" pitchFamily="34" charset="0"/>
              </a:rPr>
              <a:t>Pilier</a:t>
            </a:r>
            <a:r>
              <a:rPr lang="en-US" sz="1900" dirty="0">
                <a:latin typeface="Century Gothic" panose="020B0502020202020204" pitchFamily="34" charset="0"/>
              </a:rPr>
              <a:t> 1: Excellence </a:t>
            </a:r>
            <a:r>
              <a:rPr lang="en-US" sz="1900" dirty="0" err="1">
                <a:latin typeface="Century Gothic" panose="020B0502020202020204" pitchFamily="34" charset="0"/>
              </a:rPr>
              <a:t>environnementale</a:t>
            </a:r>
            <a:endParaRPr lang="en-US" sz="1900" dirty="0">
              <a:latin typeface="Century Gothic" panose="020B0502020202020204" pitchFamily="34" charset="0"/>
            </a:endParaRPr>
          </a:p>
          <a:p>
            <a:pPr lvl="1" indent="0">
              <a:buNone/>
            </a:pPr>
            <a:r>
              <a:rPr lang="en-US" sz="1900" dirty="0">
                <a:latin typeface="Century Gothic" panose="020B0502020202020204" pitchFamily="34" charset="0"/>
              </a:rPr>
              <a:t>Un engagement pour </a:t>
            </a:r>
            <a:r>
              <a:rPr lang="en-US" sz="1900" dirty="0" err="1">
                <a:latin typeface="Century Gothic" panose="020B0502020202020204" pitchFamily="34" charset="0"/>
              </a:rPr>
              <a:t>l’environnement</a:t>
            </a:r>
            <a:r>
              <a:rPr lang="en-US" sz="1900" dirty="0">
                <a:latin typeface="Century Gothic" panose="020B0502020202020204" pitchFamily="34" charset="0"/>
              </a:rPr>
              <a:t> pour </a:t>
            </a:r>
            <a:r>
              <a:rPr lang="en-US" sz="1900" dirty="0" err="1">
                <a:latin typeface="Century Gothic" panose="020B0502020202020204" pitchFamily="34" charset="0"/>
              </a:rPr>
              <a:t>réduire</a:t>
            </a:r>
            <a:r>
              <a:rPr lang="en-US" sz="1900" dirty="0">
                <a:latin typeface="Century Gothic" panose="020B0502020202020204" pitchFamily="34" charset="0"/>
              </a:rPr>
              <a:t> </a:t>
            </a:r>
            <a:r>
              <a:rPr lang="en-US" sz="1900" dirty="0" err="1">
                <a:latin typeface="Century Gothic" panose="020B0502020202020204" pitchFamily="34" charset="0"/>
              </a:rPr>
              <a:t>l’impact</a:t>
            </a:r>
            <a:r>
              <a:rPr lang="en-US" sz="1900" dirty="0">
                <a:latin typeface="Century Gothic" panose="020B0502020202020204" pitchFamily="34" charset="0"/>
              </a:rPr>
              <a:t>, </a:t>
            </a:r>
            <a:r>
              <a:rPr lang="en-US" sz="1900" dirty="0" err="1">
                <a:latin typeface="Century Gothic" panose="020B0502020202020204" pitchFamily="34" charset="0"/>
              </a:rPr>
              <a:t>en</a:t>
            </a:r>
            <a:r>
              <a:rPr lang="en-US" sz="1900" dirty="0">
                <a:latin typeface="Century Gothic" panose="020B0502020202020204" pitchFamily="34" charset="0"/>
              </a:rPr>
              <a:t> </a:t>
            </a:r>
            <a:r>
              <a:rPr lang="en-US" sz="1900" dirty="0" err="1">
                <a:latin typeface="Century Gothic" panose="020B0502020202020204" pitchFamily="34" charset="0"/>
              </a:rPr>
              <a:t>adaptant</a:t>
            </a:r>
            <a:r>
              <a:rPr lang="en-US" sz="1900" dirty="0">
                <a:latin typeface="Century Gothic" panose="020B0502020202020204" pitchFamily="34" charset="0"/>
              </a:rPr>
              <a:t> les technologies et les </a:t>
            </a:r>
            <a:r>
              <a:rPr lang="en-US" sz="1900" dirty="0" err="1">
                <a:latin typeface="Century Gothic" panose="020B0502020202020204" pitchFamily="34" charset="0"/>
              </a:rPr>
              <a:t>comportements</a:t>
            </a:r>
            <a:r>
              <a:rPr lang="en-US" sz="1900" dirty="0">
                <a:latin typeface="Century Gothic" panose="020B0502020202020204" pitchFamily="34" charset="0"/>
              </a:rPr>
              <a:t> pour </a:t>
            </a:r>
            <a:r>
              <a:rPr lang="en-US" sz="1900" dirty="0" err="1">
                <a:latin typeface="Century Gothic" panose="020B0502020202020204" pitchFamily="34" charset="0"/>
              </a:rPr>
              <a:t>une</a:t>
            </a:r>
            <a:r>
              <a:rPr lang="en-US" sz="1900" dirty="0">
                <a:latin typeface="Century Gothic" panose="020B0502020202020204" pitchFamily="34" charset="0"/>
              </a:rPr>
              <a:t> </a:t>
            </a:r>
            <a:r>
              <a:rPr lang="en-US" sz="1900" dirty="0" err="1">
                <a:latin typeface="Century Gothic" panose="020B0502020202020204" pitchFamily="34" charset="0"/>
              </a:rPr>
              <a:t>ville</a:t>
            </a:r>
            <a:r>
              <a:rPr lang="en-US" sz="1900" dirty="0">
                <a:latin typeface="Century Gothic" panose="020B0502020202020204" pitchFamily="34" charset="0"/>
              </a:rPr>
              <a:t> plus </a:t>
            </a:r>
            <a:r>
              <a:rPr lang="en-US" sz="1900" dirty="0" err="1">
                <a:latin typeface="Century Gothic" panose="020B0502020202020204" pitchFamily="34" charset="0"/>
              </a:rPr>
              <a:t>verte</a:t>
            </a:r>
            <a:endParaRPr lang="en-US" sz="1900" dirty="0">
              <a:latin typeface="Century Gothic" panose="020B0502020202020204" pitchFamily="34" charset="0"/>
            </a:endParaRPr>
          </a:p>
          <a:p>
            <a:endParaRPr lang="en-US" sz="1900" dirty="0">
              <a:latin typeface="Century Gothic" panose="020B0502020202020204" pitchFamily="34" charset="0"/>
            </a:endParaRPr>
          </a:p>
          <a:p>
            <a:r>
              <a:rPr lang="en-US" sz="1900" dirty="0" err="1">
                <a:latin typeface="Century Gothic" panose="020B0502020202020204" pitchFamily="34" charset="0"/>
              </a:rPr>
              <a:t>Pilier</a:t>
            </a:r>
            <a:r>
              <a:rPr lang="en-US" sz="1900" dirty="0">
                <a:latin typeface="Century Gothic" panose="020B0502020202020204" pitchFamily="34" charset="0"/>
              </a:rPr>
              <a:t> 2: </a:t>
            </a:r>
            <a:r>
              <a:rPr lang="en-US" sz="1900" dirty="0" err="1">
                <a:latin typeface="Century Gothic" panose="020B0502020202020204" pitchFamily="34" charset="0"/>
              </a:rPr>
              <a:t>Attractivité</a:t>
            </a:r>
            <a:r>
              <a:rPr lang="en-US" sz="1900" dirty="0">
                <a:latin typeface="Century Gothic" panose="020B0502020202020204" pitchFamily="34" charset="0"/>
              </a:rPr>
              <a:t> et </a:t>
            </a:r>
            <a:r>
              <a:rPr lang="en-US" sz="1900" dirty="0" err="1">
                <a:latin typeface="Century Gothic" panose="020B0502020202020204" pitchFamily="34" charset="0"/>
              </a:rPr>
              <a:t>économie</a:t>
            </a:r>
            <a:r>
              <a:rPr lang="en-US" sz="1900" dirty="0">
                <a:latin typeface="Century Gothic" panose="020B0502020202020204" pitchFamily="34" charset="0"/>
              </a:rPr>
              <a:t> durable</a:t>
            </a:r>
          </a:p>
          <a:p>
            <a:r>
              <a:rPr lang="en-US" sz="1900" b="0" dirty="0">
                <a:solidFill>
                  <a:schemeClr val="tx1"/>
                </a:solidFill>
                <a:latin typeface="Century Gothic" panose="020B0502020202020204" pitchFamily="34" charset="0"/>
              </a:rPr>
              <a:t>	Une </a:t>
            </a:r>
            <a:r>
              <a:rPr lang="en-US" sz="1900" b="0" dirty="0" err="1">
                <a:solidFill>
                  <a:schemeClr val="tx1"/>
                </a:solidFill>
                <a:latin typeface="Century Gothic" panose="020B0502020202020204" pitchFamily="34" charset="0"/>
              </a:rPr>
              <a:t>activité</a:t>
            </a:r>
            <a:r>
              <a:rPr lang="en-US" sz="1900" b="0" dirty="0">
                <a:solidFill>
                  <a:schemeClr val="tx1"/>
                </a:solidFill>
                <a:latin typeface="Century Gothic" panose="020B0502020202020204" pitchFamily="34" charset="0"/>
              </a:rPr>
              <a:t> </a:t>
            </a:r>
            <a:r>
              <a:rPr lang="en-US" sz="1900" b="0" dirty="0" err="1">
                <a:solidFill>
                  <a:schemeClr val="tx1"/>
                </a:solidFill>
                <a:latin typeface="Century Gothic" panose="020B0502020202020204" pitchFamily="34" charset="0"/>
              </a:rPr>
              <a:t>économique</a:t>
            </a:r>
            <a:r>
              <a:rPr lang="en-US" sz="1900" b="0" dirty="0">
                <a:solidFill>
                  <a:schemeClr val="tx1"/>
                </a:solidFill>
                <a:latin typeface="Century Gothic" panose="020B0502020202020204" pitchFamily="34" charset="0"/>
              </a:rPr>
              <a:t> et 	</a:t>
            </a:r>
            <a:r>
              <a:rPr lang="en-US" sz="1900" b="0" dirty="0" err="1">
                <a:solidFill>
                  <a:schemeClr val="tx1"/>
                </a:solidFill>
                <a:latin typeface="Century Gothic" panose="020B0502020202020204" pitchFamily="34" charset="0"/>
              </a:rPr>
              <a:t>touristique</a:t>
            </a:r>
            <a:r>
              <a:rPr lang="en-US" sz="1900" b="0" dirty="0">
                <a:solidFill>
                  <a:schemeClr val="tx1"/>
                </a:solidFill>
                <a:latin typeface="Century Gothic" panose="020B0502020202020204" pitchFamily="34" charset="0"/>
              </a:rPr>
              <a:t> </a:t>
            </a:r>
            <a:r>
              <a:rPr lang="en-US" sz="1900" b="0" dirty="0" err="1">
                <a:solidFill>
                  <a:schemeClr val="tx1"/>
                </a:solidFill>
                <a:latin typeface="Century Gothic" panose="020B0502020202020204" pitchFamily="34" charset="0"/>
              </a:rPr>
              <a:t>soutenue</a:t>
            </a:r>
            <a:r>
              <a:rPr lang="en-US" sz="1900" b="0" dirty="0">
                <a:solidFill>
                  <a:schemeClr val="tx1"/>
                </a:solidFill>
                <a:latin typeface="Century Gothic" panose="020B0502020202020204" pitchFamily="34" charset="0"/>
              </a:rPr>
              <a:t> </a:t>
            </a:r>
            <a:r>
              <a:rPr lang="en-US" sz="1900" b="0" dirty="0" err="1">
                <a:solidFill>
                  <a:schemeClr val="tx1"/>
                </a:solidFill>
                <a:latin typeface="Century Gothic" panose="020B0502020202020204" pitchFamily="34" charset="0"/>
              </a:rPr>
              <a:t>mais</a:t>
            </a:r>
            <a:r>
              <a:rPr lang="en-US" sz="1900" b="0" dirty="0">
                <a:solidFill>
                  <a:schemeClr val="tx1"/>
                </a:solidFill>
                <a:latin typeface="Century Gothic" panose="020B0502020202020204" pitchFamily="34" charset="0"/>
              </a:rPr>
              <a:t> </a:t>
            </a:r>
            <a:r>
              <a:rPr lang="en-US" sz="1900" b="0" dirty="0" err="1">
                <a:solidFill>
                  <a:schemeClr val="tx1"/>
                </a:solidFill>
                <a:latin typeface="Century Gothic" panose="020B0502020202020204" pitchFamily="34" charset="0"/>
              </a:rPr>
              <a:t>circulaire</a:t>
            </a:r>
            <a:r>
              <a:rPr lang="en-US" sz="1900" b="0" dirty="0">
                <a:solidFill>
                  <a:schemeClr val="tx1"/>
                </a:solidFill>
                <a:latin typeface="Century Gothic" panose="020B0502020202020204" pitchFamily="34" charset="0"/>
              </a:rPr>
              <a:t> 	propre et </a:t>
            </a:r>
            <a:r>
              <a:rPr lang="en-US" sz="1900" b="0" dirty="0" err="1">
                <a:solidFill>
                  <a:schemeClr val="tx1"/>
                </a:solidFill>
                <a:latin typeface="Century Gothic" panose="020B0502020202020204" pitchFamily="34" charset="0"/>
              </a:rPr>
              <a:t>responsable</a:t>
            </a:r>
            <a:r>
              <a:rPr lang="en-US" sz="1900" b="0" dirty="0">
                <a:solidFill>
                  <a:schemeClr val="tx1"/>
                </a:solidFill>
                <a:latin typeface="Century Gothic" panose="020B0502020202020204" pitchFamily="34" charset="0"/>
              </a:rPr>
              <a:t> pour </a:t>
            </a:r>
            <a:r>
              <a:rPr lang="en-US" sz="1900" b="0" dirty="0" err="1">
                <a:solidFill>
                  <a:schemeClr val="tx1"/>
                </a:solidFill>
                <a:latin typeface="Century Gothic" panose="020B0502020202020204" pitchFamily="34" charset="0"/>
              </a:rPr>
              <a:t>maintenir</a:t>
            </a:r>
            <a:r>
              <a:rPr lang="en-US" sz="1900" b="0" dirty="0">
                <a:solidFill>
                  <a:schemeClr val="tx1"/>
                </a:solidFill>
                <a:latin typeface="Century Gothic" panose="020B0502020202020204" pitchFamily="34" charset="0"/>
              </a:rPr>
              <a:t> 	la </a:t>
            </a:r>
            <a:r>
              <a:rPr lang="en-US" sz="1900" b="0" dirty="0" err="1">
                <a:solidFill>
                  <a:schemeClr val="tx1"/>
                </a:solidFill>
                <a:latin typeface="Century Gothic" panose="020B0502020202020204" pitchFamily="34" charset="0"/>
              </a:rPr>
              <a:t>prospérité</a:t>
            </a:r>
            <a:endParaRPr lang="en-US" sz="1900" dirty="0">
              <a:latin typeface="Century Gothic" panose="020B0502020202020204" pitchFamily="34" charset="0"/>
            </a:endParaRPr>
          </a:p>
          <a:p>
            <a:endParaRPr lang="en-US" sz="1900" dirty="0">
              <a:latin typeface="Century Gothic" panose="020B0502020202020204" pitchFamily="34" charset="0"/>
            </a:endParaRPr>
          </a:p>
          <a:p>
            <a:r>
              <a:rPr lang="en-US" sz="1900" dirty="0" err="1">
                <a:latin typeface="Century Gothic" panose="020B0502020202020204" pitchFamily="34" charset="0"/>
              </a:rPr>
              <a:t>Pilier</a:t>
            </a:r>
            <a:r>
              <a:rPr lang="en-US" sz="1900" dirty="0">
                <a:latin typeface="Century Gothic" panose="020B0502020202020204" pitchFamily="34" charset="0"/>
              </a:rPr>
              <a:t> 3 : Ville inclusive et </a:t>
            </a:r>
            <a:r>
              <a:rPr lang="en-US" sz="1900" dirty="0" err="1">
                <a:latin typeface="Century Gothic" panose="020B0502020202020204" pitchFamily="34" charset="0"/>
              </a:rPr>
              <a:t>prospérité</a:t>
            </a:r>
            <a:r>
              <a:rPr lang="en-US" sz="1900" dirty="0">
                <a:latin typeface="Century Gothic" panose="020B0502020202020204" pitchFamily="34" charset="0"/>
              </a:rPr>
              <a:t> pour </a:t>
            </a:r>
            <a:r>
              <a:rPr lang="en-US" sz="1900" dirty="0" err="1">
                <a:latin typeface="Century Gothic" panose="020B0502020202020204" pitchFamily="34" charset="0"/>
              </a:rPr>
              <a:t>tous</a:t>
            </a:r>
            <a:r>
              <a:rPr lang="en-US" sz="1900" dirty="0">
                <a:latin typeface="Century Gothic" panose="020B0502020202020204" pitchFamily="34" charset="0"/>
              </a:rPr>
              <a:t> </a:t>
            </a:r>
          </a:p>
          <a:p>
            <a:pPr lvl="1" indent="0">
              <a:buFontTx/>
              <a:buNone/>
            </a:pPr>
            <a:r>
              <a:rPr lang="en-US" sz="1900" dirty="0">
                <a:latin typeface="Century Gothic" panose="020B0502020202020204" pitchFamily="34" charset="0"/>
              </a:rPr>
              <a:t>Un </a:t>
            </a:r>
            <a:r>
              <a:rPr lang="en-US" sz="1900" dirty="0" err="1">
                <a:latin typeface="Century Gothic" panose="020B0502020202020204" pitchFamily="34" charset="0"/>
              </a:rPr>
              <a:t>niveau</a:t>
            </a:r>
            <a:r>
              <a:rPr lang="en-US" sz="1900" dirty="0">
                <a:latin typeface="Century Gothic" panose="020B0502020202020204" pitchFamily="34" charset="0"/>
              </a:rPr>
              <a:t> de vie </a:t>
            </a:r>
            <a:r>
              <a:rPr lang="en-US" sz="1900" dirty="0" err="1">
                <a:latin typeface="Century Gothic" panose="020B0502020202020204" pitchFamily="34" charset="0"/>
              </a:rPr>
              <a:t>décent</a:t>
            </a:r>
            <a:r>
              <a:rPr lang="en-US" sz="1900" dirty="0">
                <a:latin typeface="Century Gothic" panose="020B0502020202020204" pitchFamily="34" charset="0"/>
              </a:rPr>
              <a:t> pour </a:t>
            </a:r>
            <a:r>
              <a:rPr lang="en-US" sz="1900" dirty="0" err="1">
                <a:latin typeface="Century Gothic" panose="020B0502020202020204" pitchFamily="34" charset="0"/>
              </a:rPr>
              <a:t>chaque</a:t>
            </a:r>
            <a:r>
              <a:rPr lang="en-US" sz="1900" dirty="0">
                <a:latin typeface="Century Gothic" panose="020B0502020202020204" pitchFamily="34" charset="0"/>
              </a:rPr>
              <a:t> habitant, </a:t>
            </a:r>
            <a:r>
              <a:rPr lang="en-US" sz="1900" dirty="0" err="1">
                <a:latin typeface="Century Gothic" panose="020B0502020202020204" pitchFamily="34" charset="0"/>
              </a:rPr>
              <a:t>en</a:t>
            </a:r>
            <a:r>
              <a:rPr lang="en-US" sz="1900" dirty="0">
                <a:latin typeface="Century Gothic" panose="020B0502020202020204" pitchFamily="34" charset="0"/>
              </a:rPr>
              <a:t> </a:t>
            </a:r>
            <a:r>
              <a:rPr lang="en-US" sz="1900" dirty="0" err="1">
                <a:latin typeface="Century Gothic" panose="020B0502020202020204" pitchFamily="34" charset="0"/>
              </a:rPr>
              <a:t>luttant</a:t>
            </a:r>
            <a:r>
              <a:rPr lang="en-US" sz="1900" dirty="0">
                <a:latin typeface="Century Gothic" panose="020B0502020202020204" pitchFamily="34" charset="0"/>
              </a:rPr>
              <a:t> </a:t>
            </a:r>
            <a:r>
              <a:rPr lang="en-US" sz="1900" dirty="0" err="1">
                <a:latin typeface="Century Gothic" panose="020B0502020202020204" pitchFamily="34" charset="0"/>
              </a:rPr>
              <a:t>contre</a:t>
            </a:r>
            <a:r>
              <a:rPr lang="en-US" sz="1900" dirty="0">
                <a:latin typeface="Century Gothic" panose="020B0502020202020204" pitchFamily="34" charset="0"/>
              </a:rPr>
              <a:t> la </a:t>
            </a:r>
            <a:r>
              <a:rPr lang="en-US" sz="1900" dirty="0" err="1">
                <a:latin typeface="Century Gothic" panose="020B0502020202020204" pitchFamily="34" charset="0"/>
              </a:rPr>
              <a:t>pauvreté</a:t>
            </a:r>
            <a:r>
              <a:rPr lang="en-US" sz="1900" dirty="0">
                <a:latin typeface="Century Gothic" panose="020B0502020202020204" pitchFamily="34" charset="0"/>
              </a:rPr>
              <a:t>, </a:t>
            </a:r>
            <a:r>
              <a:rPr lang="en-US" sz="1900" dirty="0" err="1">
                <a:latin typeface="Century Gothic" panose="020B0502020202020204" pitchFamily="34" charset="0"/>
              </a:rPr>
              <a:t>précarité</a:t>
            </a:r>
            <a:r>
              <a:rPr lang="en-US" sz="1900" dirty="0">
                <a:latin typeface="Century Gothic" panose="020B0502020202020204" pitchFamily="34" charset="0"/>
              </a:rPr>
              <a:t> et la discrimination, pour </a:t>
            </a:r>
            <a:r>
              <a:rPr lang="en-US" sz="1900" dirty="0" err="1">
                <a:latin typeface="Century Gothic" panose="020B0502020202020204" pitchFamily="34" charset="0"/>
              </a:rPr>
              <a:t>une</a:t>
            </a:r>
            <a:r>
              <a:rPr lang="en-US" sz="1900" dirty="0">
                <a:latin typeface="Century Gothic" panose="020B0502020202020204" pitchFamily="34" charset="0"/>
              </a:rPr>
              <a:t> vie </a:t>
            </a:r>
            <a:r>
              <a:rPr lang="en-US" sz="1900" dirty="0" err="1">
                <a:latin typeface="Century Gothic" panose="020B0502020202020204" pitchFamily="34" charset="0"/>
              </a:rPr>
              <a:t>digne</a:t>
            </a:r>
            <a:r>
              <a:rPr lang="en-US" sz="1900" dirty="0">
                <a:latin typeface="Century Gothic" panose="020B0502020202020204" pitchFamily="34" charset="0"/>
              </a:rPr>
              <a:t> et </a:t>
            </a:r>
            <a:r>
              <a:rPr lang="en-US" sz="1900" dirty="0" err="1">
                <a:latin typeface="Century Gothic" panose="020B0502020202020204" pitchFamily="34" charset="0"/>
              </a:rPr>
              <a:t>épanouissante</a:t>
            </a:r>
            <a:endParaRPr lang="en-US" dirty="0"/>
          </a:p>
        </p:txBody>
      </p:sp>
      <p:sp>
        <p:nvSpPr>
          <p:cNvPr id="11" name="Espaço Reservado para Conteúdo 3">
            <a:extLst>
              <a:ext uri="{FF2B5EF4-FFF2-40B4-BE49-F238E27FC236}">
                <a16:creationId xmlns:a16="http://schemas.microsoft.com/office/drawing/2014/main" id="{1228BCEA-21D1-40DD-9D52-6667BEEE2872}"/>
              </a:ext>
            </a:extLst>
          </p:cNvPr>
          <p:cNvSpPr txBox="1">
            <a:spLocks/>
          </p:cNvSpPr>
          <p:nvPr/>
        </p:nvSpPr>
        <p:spPr>
          <a:xfrm>
            <a:off x="4857051" y="2097420"/>
            <a:ext cx="4229099" cy="4736090"/>
          </a:xfrm>
          <a:prstGeom prst="rect">
            <a:avLst/>
          </a:prstGeom>
        </p:spPr>
        <p:txBody>
          <a:bodyPr vert="horz" lIns="91440" tIns="45720" rIns="91440" bIns="45720" rtlCol="0">
            <a:normAutofit/>
          </a:bodyPr>
          <a:lstStyle>
            <a:lvl1pPr marL="0" indent="0" algn="l" defTabSz="457200" rtl="0" eaLnBrk="1" latinLnBrk="0" hangingPunct="1">
              <a:lnSpc>
                <a:spcPct val="100000"/>
              </a:lnSpc>
              <a:spcBef>
                <a:spcPts val="225"/>
              </a:spcBef>
              <a:spcAft>
                <a:spcPts val="225"/>
              </a:spcAft>
              <a:buFontTx/>
              <a:buNone/>
              <a:defRPr lang="pt-BR" sz="2100" b="1" kern="1200" dirty="0">
                <a:solidFill>
                  <a:srgbClr val="8BBC3E"/>
                </a:solidFill>
                <a:latin typeface="Rubik" panose="02000604000000020004" pitchFamily="2" charset="-79"/>
                <a:ea typeface="+mn-ea"/>
                <a:cs typeface="Rubik" panose="02000604000000020004" pitchFamily="2" charset="-79"/>
              </a:defRPr>
            </a:lvl1pPr>
            <a:lvl2pPr marL="401241" indent="-269081" algn="l" defTabSz="457200" rtl="0" eaLnBrk="1" latinLnBrk="0" hangingPunct="1">
              <a:lnSpc>
                <a:spcPct val="100000"/>
              </a:lnSpc>
              <a:spcBef>
                <a:spcPts val="225"/>
              </a:spcBef>
              <a:spcAft>
                <a:spcPts val="225"/>
              </a:spcAft>
              <a:buFontTx/>
              <a:buBlip>
                <a:blip r:embed="rId3">
                  <a:extLst>
                    <a:ext uri="{96DAC541-7B7A-43D3-8B79-37D633B846F1}">
                      <asvg:svgBlip xmlns:asvg="http://schemas.microsoft.com/office/drawing/2016/SVG/main" r:embed="rId4"/>
                    </a:ext>
                  </a:extLst>
                </a:blip>
              </a:buBlip>
              <a:defRPr sz="1800" kern="1200">
                <a:solidFill>
                  <a:schemeClr val="tx1"/>
                </a:solidFill>
                <a:latin typeface="Rubik Light" panose="02000604000000020004" pitchFamily="2" charset="-79"/>
                <a:ea typeface="+mn-ea"/>
                <a:cs typeface="Rubik Light" panose="02000604000000020004" pitchFamily="2" charset="-79"/>
              </a:defRPr>
            </a:lvl2pPr>
            <a:lvl3pPr marL="671513" indent="-270272" algn="l" defTabSz="457200" rtl="0" eaLnBrk="1" latinLnBrk="0" hangingPunct="1">
              <a:lnSpc>
                <a:spcPct val="100000"/>
              </a:lnSpc>
              <a:spcBef>
                <a:spcPts val="225"/>
              </a:spcBef>
              <a:spcAft>
                <a:spcPts val="225"/>
              </a:spcAft>
              <a:buFontTx/>
              <a:buBlip>
                <a:blip r:embed="rId3">
                  <a:extLst>
                    <a:ext uri="{96DAC541-7B7A-43D3-8B79-37D633B846F1}">
                      <asvg:svgBlip xmlns:asvg="http://schemas.microsoft.com/office/drawing/2016/SVG/main" r:embed="rId4"/>
                    </a:ext>
                  </a:extLst>
                </a:blip>
              </a:buBlip>
              <a:defRPr sz="1500" kern="1200">
                <a:solidFill>
                  <a:schemeClr val="tx1">
                    <a:lumMod val="65000"/>
                    <a:lumOff val="35000"/>
                  </a:schemeClr>
                </a:solidFill>
                <a:latin typeface="Rubik Light" panose="02000604000000020004" pitchFamily="2" charset="-79"/>
                <a:ea typeface="+mn-ea"/>
                <a:cs typeface="Rubik Light" panose="02000604000000020004" pitchFamily="2" charset="-79"/>
              </a:defRPr>
            </a:lvl3pPr>
            <a:lvl4pPr marL="941785" indent="-270272" algn="l" defTabSz="457200" rtl="0" eaLnBrk="1" latinLnBrk="0" hangingPunct="1">
              <a:lnSpc>
                <a:spcPct val="100000"/>
              </a:lnSpc>
              <a:spcBef>
                <a:spcPts val="225"/>
              </a:spcBef>
              <a:spcAft>
                <a:spcPts val="225"/>
              </a:spcAft>
              <a:buFontTx/>
              <a:buBlip>
                <a:blip r:embed="rId3">
                  <a:extLst>
                    <a:ext uri="{96DAC541-7B7A-43D3-8B79-37D633B846F1}">
                      <asvg:svgBlip xmlns:asvg="http://schemas.microsoft.com/office/drawing/2016/SVG/main" r:embed="rId4"/>
                    </a:ext>
                  </a:extLst>
                </a:blip>
              </a:buBlip>
              <a:defRPr sz="1500" kern="1200">
                <a:solidFill>
                  <a:schemeClr val="tx1">
                    <a:lumMod val="65000"/>
                    <a:lumOff val="35000"/>
                  </a:schemeClr>
                </a:solidFill>
                <a:latin typeface="Rubik Light" panose="02000604000000020004" pitchFamily="2" charset="-79"/>
                <a:ea typeface="+mn-ea"/>
                <a:cs typeface="Rubik Light" panose="02000604000000020004" pitchFamily="2" charset="-79"/>
              </a:defRPr>
            </a:lvl4pPr>
            <a:lvl5pPr marL="1212056" indent="-270272" algn="l" defTabSz="457200" rtl="0" eaLnBrk="1" latinLnBrk="0" hangingPunct="1">
              <a:lnSpc>
                <a:spcPct val="100000"/>
              </a:lnSpc>
              <a:spcBef>
                <a:spcPts val="225"/>
              </a:spcBef>
              <a:spcAft>
                <a:spcPts val="225"/>
              </a:spcAft>
              <a:buFontTx/>
              <a:buBlip>
                <a:blip r:embed="rId3">
                  <a:extLst>
                    <a:ext uri="{96DAC541-7B7A-43D3-8B79-37D633B846F1}">
                      <asvg:svgBlip xmlns:asvg="http://schemas.microsoft.com/office/drawing/2016/SVG/main" r:embed="rId4"/>
                    </a:ext>
                  </a:extLst>
                </a:blip>
              </a:buBlip>
              <a:defRPr sz="1500" kern="1200">
                <a:solidFill>
                  <a:schemeClr val="tx1">
                    <a:lumMod val="65000"/>
                    <a:lumOff val="35000"/>
                  </a:schemeClr>
                </a:solidFill>
                <a:latin typeface="Rubik Light" panose="02000604000000020004" pitchFamily="2" charset="-79"/>
                <a:ea typeface="+mn-ea"/>
                <a:cs typeface="Rubik Light" panose="02000604000000020004"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err="1">
                <a:latin typeface="Century Gothic" panose="020B0502020202020204" pitchFamily="34" charset="0"/>
              </a:rPr>
              <a:t>Pilier</a:t>
            </a:r>
            <a:r>
              <a:rPr lang="en-US" sz="1600" dirty="0">
                <a:latin typeface="Century Gothic" panose="020B0502020202020204" pitchFamily="34" charset="0"/>
              </a:rPr>
              <a:t> 4 : Excellence Participation </a:t>
            </a:r>
            <a:r>
              <a:rPr lang="en-US" sz="1600" dirty="0" err="1">
                <a:latin typeface="Century Gothic" panose="020B0502020202020204" pitchFamily="34" charset="0"/>
              </a:rPr>
              <a:t>Citoyenne</a:t>
            </a:r>
            <a:r>
              <a:rPr lang="en-US" sz="1600" dirty="0">
                <a:latin typeface="Century Gothic" panose="020B0502020202020204" pitchFamily="34" charset="0"/>
              </a:rPr>
              <a:t> et </a:t>
            </a:r>
            <a:r>
              <a:rPr lang="en-US" sz="1600" dirty="0" err="1">
                <a:latin typeface="Century Gothic" panose="020B0502020202020204" pitchFamily="34" charset="0"/>
              </a:rPr>
              <a:t>d’Education</a:t>
            </a:r>
            <a:endParaRPr lang="en-US" sz="1600" dirty="0">
              <a:latin typeface="Century Gothic" panose="020B0502020202020204" pitchFamily="34" charset="0"/>
            </a:endParaRPr>
          </a:p>
          <a:p>
            <a:pPr lvl="1" indent="0">
              <a:buFontTx/>
              <a:buNone/>
            </a:pPr>
            <a:r>
              <a:rPr lang="en-US" sz="1600" dirty="0">
                <a:latin typeface="Century Gothic" panose="020B0502020202020204" pitchFamily="34" charset="0"/>
              </a:rPr>
              <a:t>Une démarche participative et </a:t>
            </a:r>
            <a:r>
              <a:rPr lang="en-US" sz="1600" dirty="0" err="1">
                <a:latin typeface="Century Gothic" panose="020B0502020202020204" pitchFamily="34" charset="0"/>
              </a:rPr>
              <a:t>citoyenne</a:t>
            </a:r>
            <a:r>
              <a:rPr lang="en-US" sz="1600" dirty="0">
                <a:latin typeface="Century Gothic" panose="020B0502020202020204" pitchFamily="34" charset="0"/>
              </a:rPr>
              <a:t> forte pour des actions et services publics mis </a:t>
            </a:r>
            <a:r>
              <a:rPr lang="en-US" sz="1600" dirty="0" err="1">
                <a:latin typeface="Century Gothic" panose="020B0502020202020204" pitchFamily="34" charset="0"/>
              </a:rPr>
              <a:t>en</a:t>
            </a:r>
            <a:r>
              <a:rPr lang="en-US" sz="1600" dirty="0">
                <a:latin typeface="Century Gothic" panose="020B0502020202020204" pitchFamily="34" charset="0"/>
              </a:rPr>
              <a:t> oeuvre </a:t>
            </a:r>
            <a:r>
              <a:rPr lang="en-US" sz="1600" dirty="0" err="1">
                <a:latin typeface="Century Gothic" panose="020B0502020202020204" pitchFamily="34" charset="0"/>
              </a:rPr>
              <a:t>en</a:t>
            </a:r>
            <a:r>
              <a:rPr lang="en-US" sz="1600" dirty="0">
                <a:latin typeface="Century Gothic" panose="020B0502020202020204" pitchFamily="34" charset="0"/>
              </a:rPr>
              <a:t> concertation avec </a:t>
            </a:r>
            <a:r>
              <a:rPr lang="en-US" sz="1600" dirty="0" err="1">
                <a:latin typeface="Century Gothic" panose="020B0502020202020204" pitchFamily="34" charset="0"/>
              </a:rPr>
              <a:t>tous</a:t>
            </a:r>
            <a:r>
              <a:rPr lang="en-US" sz="1600" dirty="0">
                <a:latin typeface="Century Gothic" panose="020B0502020202020204" pitchFamily="34" charset="0"/>
              </a:rPr>
              <a:t> et changer les pratiques</a:t>
            </a:r>
          </a:p>
          <a:p>
            <a:pPr lvl="1" indent="0">
              <a:buFontTx/>
              <a:buNone/>
            </a:pPr>
            <a:endParaRPr lang="en-US" sz="1600" dirty="0">
              <a:latin typeface="Century Gothic" panose="020B0502020202020204" pitchFamily="34" charset="0"/>
            </a:endParaRPr>
          </a:p>
          <a:p>
            <a:r>
              <a:rPr lang="en-US" sz="1600" dirty="0" err="1">
                <a:latin typeface="Century Gothic" panose="020B0502020202020204" pitchFamily="34" charset="0"/>
              </a:rPr>
              <a:t>Pilier</a:t>
            </a:r>
            <a:r>
              <a:rPr lang="en-US" sz="1600" dirty="0">
                <a:latin typeface="Century Gothic" panose="020B0502020202020204" pitchFamily="34" charset="0"/>
              </a:rPr>
              <a:t> 5 : </a:t>
            </a:r>
            <a:r>
              <a:rPr lang="en-US" sz="1600" dirty="0" err="1">
                <a:latin typeface="Century Gothic" panose="020B0502020202020204" pitchFamily="34" charset="0"/>
              </a:rPr>
              <a:t>Urbanisme</a:t>
            </a:r>
            <a:r>
              <a:rPr lang="en-US" sz="1600" dirty="0">
                <a:latin typeface="Century Gothic" panose="020B0502020202020204" pitchFamily="34" charset="0"/>
              </a:rPr>
              <a:t> </a:t>
            </a:r>
            <a:r>
              <a:rPr lang="en-US" sz="1600" dirty="0" err="1">
                <a:latin typeface="Century Gothic" panose="020B0502020202020204" pitchFamily="34" charset="0"/>
              </a:rPr>
              <a:t>Maitrisé</a:t>
            </a:r>
            <a:r>
              <a:rPr lang="en-US" sz="1600" dirty="0">
                <a:latin typeface="Century Gothic" panose="020B0502020202020204" pitchFamily="34" charset="0"/>
              </a:rPr>
              <a:t> </a:t>
            </a:r>
          </a:p>
          <a:p>
            <a:pPr lvl="1" indent="0">
              <a:buFontTx/>
              <a:buNone/>
            </a:pPr>
            <a:r>
              <a:rPr lang="en-US" sz="1600" dirty="0">
                <a:latin typeface="Century Gothic" panose="020B0502020202020204" pitchFamily="34" charset="0"/>
              </a:rPr>
              <a:t>Un </a:t>
            </a:r>
            <a:r>
              <a:rPr lang="en-US" sz="1600" dirty="0" err="1">
                <a:latin typeface="Century Gothic" panose="020B0502020202020204" pitchFamily="34" charset="0"/>
              </a:rPr>
              <a:t>urbanisme</a:t>
            </a:r>
            <a:r>
              <a:rPr lang="en-US" sz="1600" dirty="0">
                <a:latin typeface="Century Gothic" panose="020B0502020202020204" pitchFamily="34" charset="0"/>
              </a:rPr>
              <a:t> </a:t>
            </a:r>
            <a:r>
              <a:rPr lang="en-US" sz="1600" dirty="0" err="1">
                <a:latin typeface="Century Gothic" panose="020B0502020202020204" pitchFamily="34" charset="0"/>
              </a:rPr>
              <a:t>maitrisé</a:t>
            </a:r>
            <a:r>
              <a:rPr lang="en-US" sz="1600" dirty="0">
                <a:latin typeface="Century Gothic" panose="020B0502020202020204" pitchFamily="34" charset="0"/>
              </a:rPr>
              <a:t> pour un </a:t>
            </a:r>
            <a:r>
              <a:rPr lang="en-US" sz="1600" dirty="0" err="1">
                <a:latin typeface="Century Gothic" panose="020B0502020202020204" pitchFamily="34" charset="0"/>
              </a:rPr>
              <a:t>développement</a:t>
            </a:r>
            <a:r>
              <a:rPr lang="en-US" sz="1600" dirty="0">
                <a:latin typeface="Century Gothic" panose="020B0502020202020204" pitchFamily="34" charset="0"/>
              </a:rPr>
              <a:t> </a:t>
            </a:r>
            <a:r>
              <a:rPr lang="en-US" sz="1600" dirty="0" err="1">
                <a:latin typeface="Century Gothic" panose="020B0502020202020204" pitchFamily="34" charset="0"/>
              </a:rPr>
              <a:t>urbain</a:t>
            </a:r>
            <a:r>
              <a:rPr lang="en-US" sz="1600" dirty="0">
                <a:latin typeface="Century Gothic" panose="020B0502020202020204" pitchFamily="34" charset="0"/>
              </a:rPr>
              <a:t> </a:t>
            </a:r>
            <a:r>
              <a:rPr lang="en-US" sz="1600" dirty="0" err="1">
                <a:latin typeface="Century Gothic" panose="020B0502020202020204" pitchFamily="34" charset="0"/>
              </a:rPr>
              <a:t>équilibré</a:t>
            </a:r>
            <a:r>
              <a:rPr lang="en-US" sz="1600" dirty="0">
                <a:latin typeface="Century Gothic" panose="020B0502020202020204" pitchFamily="34" charset="0"/>
              </a:rPr>
              <a:t> et un cadre de vie </a:t>
            </a:r>
            <a:r>
              <a:rPr lang="en-US" sz="1600" dirty="0" err="1">
                <a:latin typeface="Century Gothic" panose="020B0502020202020204" pitchFamily="34" charset="0"/>
              </a:rPr>
              <a:t>durablement</a:t>
            </a:r>
            <a:r>
              <a:rPr lang="en-US" sz="1600" dirty="0">
                <a:latin typeface="Century Gothic" panose="020B0502020202020204" pitchFamily="34" charset="0"/>
              </a:rPr>
              <a:t> </a:t>
            </a:r>
            <a:r>
              <a:rPr lang="en-US" sz="1600" dirty="0" err="1">
                <a:latin typeface="Century Gothic" panose="020B0502020202020204" pitchFamily="34" charset="0"/>
              </a:rPr>
              <a:t>attractif</a:t>
            </a:r>
            <a:r>
              <a:rPr lang="en-US" sz="1600" dirty="0">
                <a:latin typeface="Century Gothic" panose="020B0502020202020204" pitchFamily="34" charset="0"/>
              </a:rPr>
              <a:t> et à taille </a:t>
            </a:r>
            <a:r>
              <a:rPr lang="en-US" sz="1600" dirty="0" err="1">
                <a:latin typeface="Century Gothic" panose="020B0502020202020204" pitchFamily="34" charset="0"/>
              </a:rPr>
              <a:t>humaine</a:t>
            </a:r>
            <a:endParaRPr lang="en-US" sz="1600" dirty="0">
              <a:latin typeface="Century Gothic" panose="020B0502020202020204" pitchFamily="34" charset="0"/>
            </a:endParaRPr>
          </a:p>
        </p:txBody>
      </p:sp>
    </p:spTree>
    <p:extLst>
      <p:ext uri="{BB962C8B-B14F-4D97-AF65-F5344CB8AC3E}">
        <p14:creationId xmlns:p14="http://schemas.microsoft.com/office/powerpoint/2010/main" val="409182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xEl>
                                              <p:pRg st="0" end="0"/>
                                            </p:txEl>
                                          </p:spTgt>
                                        </p:tgtEl>
                                      </p:cBhvr>
                                    </p:animEffect>
                                    <p:animScale>
                                      <p:cBhvr>
                                        <p:cTn id="7" dur="250" autoRev="1" fill="hold"/>
                                        <p:tgtEl>
                                          <p:spTgt spid="8">
                                            <p:txEl>
                                              <p:pRg st="0" end="0"/>
                                            </p:txEl>
                                          </p:spTgt>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8">
                                            <p:txEl>
                                              <p:pRg st="1" end="1"/>
                                            </p:txEl>
                                          </p:spTgt>
                                        </p:tgtEl>
                                      </p:cBhvr>
                                    </p:animEffect>
                                    <p:animScale>
                                      <p:cBhvr>
                                        <p:cTn id="10" dur="250" autoRev="1" fill="hold"/>
                                        <p:tgtEl>
                                          <p:spTgt spid="8">
                                            <p:txEl>
                                              <p:pRg st="1" end="1"/>
                                            </p:txEl>
                                          </p:spTgt>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8">
                                            <p:txEl>
                                              <p:pRg st="3" end="3"/>
                                            </p:txEl>
                                          </p:spTgt>
                                        </p:tgtEl>
                                      </p:cBhvr>
                                    </p:animEffect>
                                    <p:animScale>
                                      <p:cBhvr>
                                        <p:cTn id="15" dur="250" autoRev="1" fill="hold"/>
                                        <p:tgtEl>
                                          <p:spTgt spid="8">
                                            <p:txEl>
                                              <p:pRg st="3" end="3"/>
                                            </p:txEl>
                                          </p:spTgt>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8">
                                            <p:txEl>
                                              <p:pRg st="4" end="4"/>
                                            </p:txEl>
                                          </p:spTgt>
                                        </p:tgtEl>
                                      </p:cBhvr>
                                    </p:animEffect>
                                    <p:animScale>
                                      <p:cBhvr>
                                        <p:cTn id="20" dur="250" autoRev="1" fill="hold"/>
                                        <p:tgtEl>
                                          <p:spTgt spid="8">
                                            <p:txEl>
                                              <p:pRg st="4" end="4"/>
                                            </p:txEl>
                                          </p:spTgt>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8">
                                            <p:txEl>
                                              <p:pRg st="6" end="6"/>
                                            </p:txEl>
                                          </p:spTgt>
                                        </p:tgtEl>
                                      </p:cBhvr>
                                    </p:animEffect>
                                    <p:animScale>
                                      <p:cBhvr>
                                        <p:cTn id="25" dur="250" autoRev="1" fill="hold"/>
                                        <p:tgtEl>
                                          <p:spTgt spid="8">
                                            <p:txEl>
                                              <p:pRg st="6" end="6"/>
                                            </p:txEl>
                                          </p:spTgt>
                                        </p:tgtEl>
                                      </p:cBhvr>
                                      <p:by x="105000" y="105000"/>
                                    </p:animScale>
                                  </p:childTnLst>
                                </p:cTn>
                              </p:par>
                              <p:par>
                                <p:cTn id="26" presetID="26" presetClass="emph" presetSubtype="0" fill="hold" grpId="0" nodeType="withEffect">
                                  <p:stCondLst>
                                    <p:cond delay="0"/>
                                  </p:stCondLst>
                                  <p:childTnLst>
                                    <p:animEffect transition="out" filter="fade">
                                      <p:cBhvr>
                                        <p:cTn id="27" dur="500" tmFilter="0, 0; .2, .5; .8, .5; 1, 0"/>
                                        <p:tgtEl>
                                          <p:spTgt spid="8">
                                            <p:txEl>
                                              <p:pRg st="7" end="7"/>
                                            </p:txEl>
                                          </p:spTgt>
                                        </p:tgtEl>
                                      </p:cBhvr>
                                    </p:animEffect>
                                    <p:animScale>
                                      <p:cBhvr>
                                        <p:cTn id="28" dur="250" autoRev="1" fill="hold"/>
                                        <p:tgtEl>
                                          <p:spTgt spid="8">
                                            <p:txEl>
                                              <p:pRg st="7" end="7"/>
                                            </p:txEl>
                                          </p:spTgt>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1">
                                            <p:txEl>
                                              <p:pRg st="0" end="0"/>
                                            </p:txEl>
                                          </p:spTgt>
                                        </p:tgtEl>
                                      </p:cBhvr>
                                    </p:animEffect>
                                    <p:animScale>
                                      <p:cBhvr>
                                        <p:cTn id="33" dur="250" autoRev="1" fill="hold"/>
                                        <p:tgtEl>
                                          <p:spTgt spid="11">
                                            <p:txEl>
                                              <p:pRg st="0" end="0"/>
                                            </p:txEl>
                                          </p:spTgt>
                                        </p:tgtEl>
                                      </p:cBhvr>
                                      <p:by x="105000" y="105000"/>
                                    </p:animScale>
                                  </p:childTnLst>
                                </p:cTn>
                              </p:par>
                              <p:par>
                                <p:cTn id="34" presetID="26" presetClass="emph" presetSubtype="0" fill="hold" grpId="0" nodeType="withEffect">
                                  <p:stCondLst>
                                    <p:cond delay="0"/>
                                  </p:stCondLst>
                                  <p:childTnLst>
                                    <p:animEffect transition="out" filter="fade">
                                      <p:cBhvr>
                                        <p:cTn id="35" dur="500" tmFilter="0, 0; .2, .5; .8, .5; 1, 0"/>
                                        <p:tgtEl>
                                          <p:spTgt spid="11">
                                            <p:txEl>
                                              <p:pRg st="1" end="1"/>
                                            </p:txEl>
                                          </p:spTgt>
                                        </p:tgtEl>
                                      </p:cBhvr>
                                    </p:animEffect>
                                    <p:animScale>
                                      <p:cBhvr>
                                        <p:cTn id="36" dur="250" autoRev="1" fill="hold"/>
                                        <p:tgtEl>
                                          <p:spTgt spid="11">
                                            <p:txEl>
                                              <p:pRg st="1" end="1"/>
                                            </p:txEl>
                                          </p:spTgt>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11">
                                            <p:txEl>
                                              <p:pRg st="3" end="3"/>
                                            </p:txEl>
                                          </p:spTgt>
                                        </p:tgtEl>
                                      </p:cBhvr>
                                    </p:animEffect>
                                    <p:animScale>
                                      <p:cBhvr>
                                        <p:cTn id="41" dur="250" autoRev="1" fill="hold"/>
                                        <p:tgtEl>
                                          <p:spTgt spid="11">
                                            <p:txEl>
                                              <p:pRg st="3" end="3"/>
                                            </p:txEl>
                                          </p:spTgt>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1">
                                            <p:txEl>
                                              <p:pRg st="4" end="4"/>
                                            </p:txEl>
                                          </p:spTgt>
                                        </p:tgtEl>
                                      </p:cBhvr>
                                    </p:animEffect>
                                    <p:animScale>
                                      <p:cBhvr>
                                        <p:cTn id="44" dur="250" autoRev="1" fill="hold"/>
                                        <p:tgtEl>
                                          <p:spTgt spid="11">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BCE2AFA-4300-456E-8380-86E71F77A659}"/>
              </a:ext>
            </a:extLst>
          </p:cNvPr>
          <p:cNvSpPr>
            <a:spLocks noGrp="1"/>
          </p:cNvSpPr>
          <p:nvPr>
            <p:ph sz="half" idx="11"/>
          </p:nvPr>
        </p:nvSpPr>
        <p:spPr>
          <a:xfrm>
            <a:off x="810261" y="1460463"/>
            <a:ext cx="3886200" cy="4736090"/>
          </a:xfrm>
        </p:spPr>
        <p:txBody>
          <a:bodyPr/>
          <a:lstStyle/>
          <a:p>
            <a:r>
              <a:rPr lang="fr-FR" dirty="0"/>
              <a:t>Objectifs </a:t>
            </a:r>
          </a:p>
        </p:txBody>
      </p:sp>
      <p:pic>
        <p:nvPicPr>
          <p:cNvPr id="6" name="Image 5">
            <a:extLst>
              <a:ext uri="{FF2B5EF4-FFF2-40B4-BE49-F238E27FC236}">
                <a16:creationId xmlns:a16="http://schemas.microsoft.com/office/drawing/2014/main" id="{5A407870-E373-476C-B06F-B4D0F6BF2200}"/>
              </a:ext>
            </a:extLst>
          </p:cNvPr>
          <p:cNvPicPr>
            <a:picLocks noChangeAspect="1"/>
          </p:cNvPicPr>
          <p:nvPr/>
        </p:nvPicPr>
        <p:blipFill>
          <a:blip r:embed="rId2"/>
          <a:stretch>
            <a:fillRect/>
          </a:stretch>
        </p:blipFill>
        <p:spPr>
          <a:xfrm>
            <a:off x="657678" y="1828586"/>
            <a:ext cx="5848350" cy="5048250"/>
          </a:xfrm>
          <a:prstGeom prst="rect">
            <a:avLst/>
          </a:prstGeom>
        </p:spPr>
      </p:pic>
      <p:cxnSp>
        <p:nvCxnSpPr>
          <p:cNvPr id="8" name="Connecteur droit 7">
            <a:extLst>
              <a:ext uri="{FF2B5EF4-FFF2-40B4-BE49-F238E27FC236}">
                <a16:creationId xmlns:a16="http://schemas.microsoft.com/office/drawing/2014/main" id="{E3895CAB-B476-4D59-8A59-B7CA23134F6C}"/>
              </a:ext>
            </a:extLst>
          </p:cNvPr>
          <p:cNvCxnSpPr/>
          <p:nvPr/>
        </p:nvCxnSpPr>
        <p:spPr>
          <a:xfrm>
            <a:off x="865416" y="3029492"/>
            <a:ext cx="563117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8">
            <a:extLst>
              <a:ext uri="{FF2B5EF4-FFF2-40B4-BE49-F238E27FC236}">
                <a16:creationId xmlns:a16="http://schemas.microsoft.com/office/drawing/2014/main" id="{A72047D6-EB74-47FF-AFF9-291E58EA72D7}"/>
              </a:ext>
            </a:extLst>
          </p:cNvPr>
          <p:cNvCxnSpPr/>
          <p:nvPr/>
        </p:nvCxnSpPr>
        <p:spPr>
          <a:xfrm>
            <a:off x="842555" y="3738152"/>
            <a:ext cx="563117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685E6356-CA54-4DA3-A508-C642CB7A6934}"/>
              </a:ext>
            </a:extLst>
          </p:cNvPr>
          <p:cNvCxnSpPr/>
          <p:nvPr/>
        </p:nvCxnSpPr>
        <p:spPr>
          <a:xfrm>
            <a:off x="880655" y="5765072"/>
            <a:ext cx="563117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31572CD5-B25E-431E-8EA1-F44F2B3DC54B}"/>
              </a:ext>
            </a:extLst>
          </p:cNvPr>
          <p:cNvCxnSpPr/>
          <p:nvPr/>
        </p:nvCxnSpPr>
        <p:spPr>
          <a:xfrm>
            <a:off x="987335" y="6717572"/>
            <a:ext cx="5631179"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itre 3">
            <a:extLst>
              <a:ext uri="{FF2B5EF4-FFF2-40B4-BE49-F238E27FC236}">
                <a16:creationId xmlns:a16="http://schemas.microsoft.com/office/drawing/2014/main" id="{84CEA699-DE16-498E-8515-F50C73B04852}"/>
              </a:ext>
            </a:extLst>
          </p:cNvPr>
          <p:cNvSpPr txBox="1">
            <a:spLocks/>
          </p:cNvSpPr>
          <p:nvPr/>
        </p:nvSpPr>
        <p:spPr>
          <a:xfrm>
            <a:off x="7573624" y="1441236"/>
            <a:ext cx="1520230" cy="7747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3</a:t>
            </a:r>
            <a:br>
              <a:rPr lang="fr-FR" dirty="0"/>
            </a:br>
            <a:r>
              <a:rPr lang="fr-FR" sz="1600" dirty="0"/>
              <a:t>Définition des objectifs, en prenant en compte 4 dimensions : les citoyens, la finance, les processus internes et le capital humain</a:t>
            </a:r>
          </a:p>
        </p:txBody>
      </p:sp>
    </p:spTree>
    <p:extLst>
      <p:ext uri="{BB962C8B-B14F-4D97-AF65-F5344CB8AC3E}">
        <p14:creationId xmlns:p14="http://schemas.microsoft.com/office/powerpoint/2010/main" val="2831635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Conector: Curvo 41">
            <a:extLst>
              <a:ext uri="{FF2B5EF4-FFF2-40B4-BE49-F238E27FC236}">
                <a16:creationId xmlns:a16="http://schemas.microsoft.com/office/drawing/2014/main" id="{F2B10686-2B69-48A0-95BE-FC29E9CBD442}"/>
              </a:ext>
            </a:extLst>
          </p:cNvPr>
          <p:cNvCxnSpPr>
            <a:cxnSpLocks/>
            <a:stCxn id="131" idx="3"/>
          </p:cNvCxnSpPr>
          <p:nvPr/>
        </p:nvCxnSpPr>
        <p:spPr>
          <a:xfrm flipV="1">
            <a:off x="6802152" y="4851505"/>
            <a:ext cx="866493" cy="207880"/>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7" name="Retângulo: Cantos Arredondados 6">
            <a:extLst>
              <a:ext uri="{FF2B5EF4-FFF2-40B4-BE49-F238E27FC236}">
                <a16:creationId xmlns:a16="http://schemas.microsoft.com/office/drawing/2014/main" id="{6D55C1DF-BBBF-4854-95EC-F33777CB27AE}"/>
              </a:ext>
            </a:extLst>
          </p:cNvPr>
          <p:cNvSpPr/>
          <p:nvPr/>
        </p:nvSpPr>
        <p:spPr>
          <a:xfrm>
            <a:off x="90802" y="5638933"/>
            <a:ext cx="8899451" cy="8967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Human</a:t>
            </a:r>
            <a:r>
              <a:rPr lang="pt-BR" sz="1100">
                <a:solidFill>
                  <a:schemeClr val="tx1"/>
                </a:solidFill>
                <a:latin typeface="+mj-lt"/>
              </a:rPr>
              <a:t> </a:t>
            </a:r>
          </a:p>
          <a:p>
            <a:r>
              <a:rPr lang="pt-BR" sz="1100">
                <a:solidFill>
                  <a:schemeClr val="tx1"/>
                </a:solidFill>
                <a:latin typeface="+mj-lt"/>
              </a:rPr>
              <a:t>Capital</a:t>
            </a:r>
            <a:endParaRPr lang="en-US" sz="1100" dirty="0">
              <a:solidFill>
                <a:schemeClr val="tx1"/>
              </a:solidFill>
              <a:latin typeface="+mj-lt"/>
            </a:endParaRPr>
          </a:p>
        </p:txBody>
      </p:sp>
      <p:sp>
        <p:nvSpPr>
          <p:cNvPr id="8" name="Retângulo: Cantos Arredondados 7">
            <a:extLst>
              <a:ext uri="{FF2B5EF4-FFF2-40B4-BE49-F238E27FC236}">
                <a16:creationId xmlns:a16="http://schemas.microsoft.com/office/drawing/2014/main" id="{31918970-5A5B-4E5F-8E38-6C66A31DB204}"/>
              </a:ext>
            </a:extLst>
          </p:cNvPr>
          <p:cNvSpPr/>
          <p:nvPr/>
        </p:nvSpPr>
        <p:spPr>
          <a:xfrm>
            <a:off x="122275" y="3332199"/>
            <a:ext cx="8894129" cy="2218364"/>
          </a:xfrm>
          <a:prstGeom prst="roundRect">
            <a:avLst>
              <a:gd name="adj" fmla="val 108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Internal</a:t>
            </a:r>
            <a:endParaRPr lang="pt-BR" sz="1100">
              <a:solidFill>
                <a:schemeClr val="tx1"/>
              </a:solidFill>
              <a:latin typeface="+mj-lt"/>
            </a:endParaRPr>
          </a:p>
          <a:p>
            <a:r>
              <a:rPr lang="pt-BR" sz="1100">
                <a:solidFill>
                  <a:schemeClr val="tx1"/>
                </a:solidFill>
                <a:latin typeface="+mj-lt"/>
              </a:rPr>
              <a:t>Processes</a:t>
            </a:r>
            <a:endParaRPr lang="en-US" sz="1100" dirty="0">
              <a:solidFill>
                <a:schemeClr val="tx1"/>
              </a:solidFill>
              <a:latin typeface="+mj-lt"/>
            </a:endParaRPr>
          </a:p>
        </p:txBody>
      </p:sp>
      <p:sp>
        <p:nvSpPr>
          <p:cNvPr id="9" name="Retângulo: Cantos Arredondados 8">
            <a:extLst>
              <a:ext uri="{FF2B5EF4-FFF2-40B4-BE49-F238E27FC236}">
                <a16:creationId xmlns:a16="http://schemas.microsoft.com/office/drawing/2014/main" id="{1A60A94F-4BCC-48A2-9668-D072D16F99AD}"/>
              </a:ext>
            </a:extLst>
          </p:cNvPr>
          <p:cNvSpPr/>
          <p:nvPr/>
        </p:nvSpPr>
        <p:spPr>
          <a:xfrm>
            <a:off x="116954" y="2372528"/>
            <a:ext cx="8899451" cy="8967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Customers</a:t>
            </a:r>
            <a:endParaRPr lang="en-US" sz="1100" dirty="0">
              <a:solidFill>
                <a:schemeClr val="tx1"/>
              </a:solidFill>
              <a:latin typeface="+mj-lt"/>
            </a:endParaRPr>
          </a:p>
        </p:txBody>
      </p:sp>
      <p:sp>
        <p:nvSpPr>
          <p:cNvPr id="10" name="Retângulo: Cantos Arredondados 9">
            <a:extLst>
              <a:ext uri="{FF2B5EF4-FFF2-40B4-BE49-F238E27FC236}">
                <a16:creationId xmlns:a16="http://schemas.microsoft.com/office/drawing/2014/main" id="{C91427CF-B17F-4D09-9C02-82F0066B9A23}"/>
              </a:ext>
            </a:extLst>
          </p:cNvPr>
          <p:cNvSpPr/>
          <p:nvPr/>
        </p:nvSpPr>
        <p:spPr>
          <a:xfrm>
            <a:off x="116953" y="1411980"/>
            <a:ext cx="8899451" cy="8967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Finance</a:t>
            </a:r>
            <a:endParaRPr lang="en-US" sz="1100" dirty="0">
              <a:solidFill>
                <a:schemeClr val="tx1"/>
              </a:solidFill>
              <a:latin typeface="+mj-lt"/>
            </a:endParaRPr>
          </a:p>
        </p:txBody>
      </p:sp>
      <p:sp>
        <p:nvSpPr>
          <p:cNvPr id="12" name="Retângulo: Cantos Arredondados 11">
            <a:extLst>
              <a:ext uri="{FF2B5EF4-FFF2-40B4-BE49-F238E27FC236}">
                <a16:creationId xmlns:a16="http://schemas.microsoft.com/office/drawing/2014/main" id="{5A1E1025-9EE6-47B9-808D-619214B9B6AB}"/>
              </a:ext>
            </a:extLst>
          </p:cNvPr>
          <p:cNvSpPr/>
          <p:nvPr/>
        </p:nvSpPr>
        <p:spPr>
          <a:xfrm>
            <a:off x="1935804" y="5759723"/>
            <a:ext cx="1668073" cy="76200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cs typeface="Rubik Light" panose="02000604000000020004" pitchFamily="2" charset="-79"/>
            </a:endParaRPr>
          </a:p>
        </p:txBody>
      </p:sp>
      <p:sp>
        <p:nvSpPr>
          <p:cNvPr id="14" name="Retângulo: Cantos Arredondados 13">
            <a:extLst>
              <a:ext uri="{FF2B5EF4-FFF2-40B4-BE49-F238E27FC236}">
                <a16:creationId xmlns:a16="http://schemas.microsoft.com/office/drawing/2014/main" id="{A2B1758B-394E-46A0-A8AD-E178D5750282}"/>
              </a:ext>
            </a:extLst>
          </p:cNvPr>
          <p:cNvSpPr/>
          <p:nvPr/>
        </p:nvSpPr>
        <p:spPr>
          <a:xfrm>
            <a:off x="1814095" y="3664640"/>
            <a:ext cx="1707654" cy="762000"/>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cs typeface="Rubik Light" panose="02000604000000020004" pitchFamily="2" charset="-79"/>
            </a:endParaRPr>
          </a:p>
        </p:txBody>
      </p:sp>
      <p:sp>
        <p:nvSpPr>
          <p:cNvPr id="15" name="Retângulo: Cantos Arredondados 14">
            <a:extLst>
              <a:ext uri="{FF2B5EF4-FFF2-40B4-BE49-F238E27FC236}">
                <a16:creationId xmlns:a16="http://schemas.microsoft.com/office/drawing/2014/main" id="{0D1398FB-59C3-4A43-9B01-9947AA09FBFB}"/>
              </a:ext>
            </a:extLst>
          </p:cNvPr>
          <p:cNvSpPr/>
          <p:nvPr/>
        </p:nvSpPr>
        <p:spPr>
          <a:xfrm>
            <a:off x="2028408" y="4696412"/>
            <a:ext cx="1782488"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cs typeface="Rubik Light" panose="02000604000000020004" pitchFamily="2" charset="-79"/>
            </a:endParaRPr>
          </a:p>
          <a:p>
            <a:pPr algn="ctr"/>
            <a:endParaRPr lang="en-US" sz="1000" i="1" dirty="0">
              <a:solidFill>
                <a:schemeClr val="tx1"/>
              </a:solidFill>
              <a:latin typeface="+mj-lt"/>
              <a:cs typeface="Rubik Light" panose="02000604000000020004" pitchFamily="2" charset="-79"/>
            </a:endParaRPr>
          </a:p>
        </p:txBody>
      </p:sp>
      <p:sp>
        <p:nvSpPr>
          <p:cNvPr id="20" name="Retângulo: Cantos Arredondados 19">
            <a:extLst>
              <a:ext uri="{FF2B5EF4-FFF2-40B4-BE49-F238E27FC236}">
                <a16:creationId xmlns:a16="http://schemas.microsoft.com/office/drawing/2014/main" id="{F7247F8A-6A73-4BB6-8FC0-799DE4D3E6FC}"/>
              </a:ext>
            </a:extLst>
          </p:cNvPr>
          <p:cNvSpPr/>
          <p:nvPr/>
        </p:nvSpPr>
        <p:spPr>
          <a:xfrm>
            <a:off x="6901727" y="4683352"/>
            <a:ext cx="1776272"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100" dirty="0">
              <a:solidFill>
                <a:schemeClr val="tx1"/>
              </a:solidFill>
              <a:latin typeface="+mj-lt"/>
              <a:cs typeface="Rubik Light" panose="02000604000000020004" pitchFamily="2" charset="-79"/>
            </a:endParaRPr>
          </a:p>
        </p:txBody>
      </p:sp>
      <p:sp>
        <p:nvSpPr>
          <p:cNvPr id="23" name="Retângulo: Cantos Arredondados 22">
            <a:extLst>
              <a:ext uri="{FF2B5EF4-FFF2-40B4-BE49-F238E27FC236}">
                <a16:creationId xmlns:a16="http://schemas.microsoft.com/office/drawing/2014/main" id="{2297D7C7-7857-4921-A7CD-C3BD508FD0D3}"/>
              </a:ext>
            </a:extLst>
          </p:cNvPr>
          <p:cNvSpPr/>
          <p:nvPr/>
        </p:nvSpPr>
        <p:spPr>
          <a:xfrm>
            <a:off x="6965113" y="3647084"/>
            <a:ext cx="2072852" cy="739737"/>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cs typeface="Rubik Light" panose="02000604000000020004" pitchFamily="2" charset="-79"/>
            </a:endParaRPr>
          </a:p>
        </p:txBody>
      </p:sp>
      <p:sp>
        <p:nvSpPr>
          <p:cNvPr id="25" name="Retângulo: Cantos Arredondados 24">
            <a:extLst>
              <a:ext uri="{FF2B5EF4-FFF2-40B4-BE49-F238E27FC236}">
                <a16:creationId xmlns:a16="http://schemas.microsoft.com/office/drawing/2014/main" id="{5549F187-4F3B-4519-9CA2-C110479E2077}"/>
              </a:ext>
            </a:extLst>
          </p:cNvPr>
          <p:cNvSpPr/>
          <p:nvPr/>
        </p:nvSpPr>
        <p:spPr>
          <a:xfrm>
            <a:off x="5523828" y="1448777"/>
            <a:ext cx="1511216"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cs typeface="Rubik Light" panose="02000604000000020004" pitchFamily="2" charset="-79"/>
            </a:endParaRPr>
          </a:p>
        </p:txBody>
      </p:sp>
      <p:cxnSp>
        <p:nvCxnSpPr>
          <p:cNvPr id="30" name="Conector: Curvo 29">
            <a:extLst>
              <a:ext uri="{FF2B5EF4-FFF2-40B4-BE49-F238E27FC236}">
                <a16:creationId xmlns:a16="http://schemas.microsoft.com/office/drawing/2014/main" id="{9F964FF1-612D-4119-9AD4-24C25880D9A3}"/>
              </a:ext>
            </a:extLst>
          </p:cNvPr>
          <p:cNvCxnSpPr>
            <a:cxnSpLocks/>
            <a:stCxn id="12" idx="3"/>
          </p:cNvCxnSpPr>
          <p:nvPr/>
        </p:nvCxnSpPr>
        <p:spPr>
          <a:xfrm>
            <a:off x="3603877" y="6140723"/>
            <a:ext cx="1936248" cy="18173"/>
          </a:xfrm>
          <a:prstGeom prst="curvedConnector3">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53" name="Conector: Curvo 52">
            <a:extLst>
              <a:ext uri="{FF2B5EF4-FFF2-40B4-BE49-F238E27FC236}">
                <a16:creationId xmlns:a16="http://schemas.microsoft.com/office/drawing/2014/main" id="{3A356D70-E7E1-40E7-948C-C8DDB5121B06}"/>
              </a:ext>
            </a:extLst>
          </p:cNvPr>
          <p:cNvCxnSpPr>
            <a:cxnSpLocks/>
            <a:stCxn id="12" idx="3"/>
            <a:endCxn id="15" idx="2"/>
          </p:cNvCxnSpPr>
          <p:nvPr/>
        </p:nvCxnSpPr>
        <p:spPr>
          <a:xfrm flipH="1" flipV="1">
            <a:off x="2919652" y="5458412"/>
            <a:ext cx="684225" cy="682311"/>
          </a:xfrm>
          <a:prstGeom prst="curvedConnector4">
            <a:avLst>
              <a:gd name="adj1" fmla="val -33410"/>
              <a:gd name="adj2" fmla="val 7792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59" name="Conector: Curvo 58">
            <a:extLst>
              <a:ext uri="{FF2B5EF4-FFF2-40B4-BE49-F238E27FC236}">
                <a16:creationId xmlns:a16="http://schemas.microsoft.com/office/drawing/2014/main" id="{5A25D355-A0A2-4A3B-98F1-29D52E9FDD47}"/>
              </a:ext>
            </a:extLst>
          </p:cNvPr>
          <p:cNvCxnSpPr>
            <a:cxnSpLocks/>
            <a:stCxn id="15" idx="0"/>
          </p:cNvCxnSpPr>
          <p:nvPr/>
        </p:nvCxnSpPr>
        <p:spPr>
          <a:xfrm rot="5400000" flipH="1" flipV="1">
            <a:off x="3419569" y="3514387"/>
            <a:ext cx="682108" cy="1681942"/>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87" name="Conector: Curvo 86">
            <a:extLst>
              <a:ext uri="{FF2B5EF4-FFF2-40B4-BE49-F238E27FC236}">
                <a16:creationId xmlns:a16="http://schemas.microsoft.com/office/drawing/2014/main" id="{42649D3A-48FA-44D3-8B6B-FD10C6F3CAB8}"/>
              </a:ext>
            </a:extLst>
          </p:cNvPr>
          <p:cNvCxnSpPr>
            <a:cxnSpLocks/>
            <a:stCxn id="23" idx="0"/>
          </p:cNvCxnSpPr>
          <p:nvPr/>
        </p:nvCxnSpPr>
        <p:spPr>
          <a:xfrm rot="16200000" flipV="1">
            <a:off x="7113848" y="2759393"/>
            <a:ext cx="831570" cy="943812"/>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92" name="Conector: Curvo 91">
            <a:extLst>
              <a:ext uri="{FF2B5EF4-FFF2-40B4-BE49-F238E27FC236}">
                <a16:creationId xmlns:a16="http://schemas.microsoft.com/office/drawing/2014/main" id="{9D9F431A-D09E-4A6D-9841-D29582A7A8C0}"/>
              </a:ext>
            </a:extLst>
          </p:cNvPr>
          <p:cNvCxnSpPr>
            <a:cxnSpLocks/>
            <a:stCxn id="23" idx="1"/>
          </p:cNvCxnSpPr>
          <p:nvPr/>
        </p:nvCxnSpPr>
        <p:spPr>
          <a:xfrm rot="10800000">
            <a:off x="4574121" y="2831477"/>
            <a:ext cx="2390992" cy="1185476"/>
          </a:xfrm>
          <a:prstGeom prst="curvedConnector3">
            <a:avLst>
              <a:gd name="adj1" fmla="val 50000"/>
            </a:avLst>
          </a:prstGeom>
          <a:ln w="28575">
            <a:solidFill>
              <a:schemeClr val="accent5"/>
            </a:solidFill>
            <a:prstDash val="sysDot"/>
            <a:headEnd type="none"/>
            <a:tailEnd type="arrow"/>
          </a:ln>
        </p:spPr>
        <p:style>
          <a:lnRef idx="1">
            <a:schemeClr val="dk1"/>
          </a:lnRef>
          <a:fillRef idx="0">
            <a:schemeClr val="dk1"/>
          </a:fillRef>
          <a:effectRef idx="0">
            <a:schemeClr val="dk1"/>
          </a:effectRef>
          <a:fontRef idx="minor">
            <a:schemeClr val="tx1"/>
          </a:fontRef>
        </p:style>
      </p:cxnSp>
      <p:cxnSp>
        <p:nvCxnSpPr>
          <p:cNvPr id="98" name="Conector: Curvo 97">
            <a:extLst>
              <a:ext uri="{FF2B5EF4-FFF2-40B4-BE49-F238E27FC236}">
                <a16:creationId xmlns:a16="http://schemas.microsoft.com/office/drawing/2014/main" id="{65921B1E-FD78-4154-A523-7B0850C5FC42}"/>
              </a:ext>
            </a:extLst>
          </p:cNvPr>
          <p:cNvCxnSpPr>
            <a:cxnSpLocks/>
            <a:stCxn id="14" idx="0"/>
          </p:cNvCxnSpPr>
          <p:nvPr/>
        </p:nvCxnSpPr>
        <p:spPr>
          <a:xfrm rot="5400000" flipH="1" flipV="1">
            <a:off x="2911010" y="1601246"/>
            <a:ext cx="1820306" cy="2306483"/>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110" name="Conector: Curvo 109">
            <a:extLst>
              <a:ext uri="{FF2B5EF4-FFF2-40B4-BE49-F238E27FC236}">
                <a16:creationId xmlns:a16="http://schemas.microsoft.com/office/drawing/2014/main" id="{6F4CDA27-E146-499E-9559-AF2EA3F86F5E}"/>
              </a:ext>
            </a:extLst>
          </p:cNvPr>
          <p:cNvCxnSpPr>
            <a:cxnSpLocks/>
            <a:endCxn id="44" idx="2"/>
          </p:cNvCxnSpPr>
          <p:nvPr/>
        </p:nvCxnSpPr>
        <p:spPr>
          <a:xfrm flipV="1">
            <a:off x="7116766" y="2239882"/>
            <a:ext cx="995611" cy="583894"/>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63" name="Conector: Curvo 62">
            <a:extLst>
              <a:ext uri="{FF2B5EF4-FFF2-40B4-BE49-F238E27FC236}">
                <a16:creationId xmlns:a16="http://schemas.microsoft.com/office/drawing/2014/main" id="{D0B4F230-4FB8-4E0E-BE2C-4D3BDB7BA18D}"/>
              </a:ext>
            </a:extLst>
          </p:cNvPr>
          <p:cNvCxnSpPr>
            <a:cxnSpLocks/>
            <a:stCxn id="23" idx="1"/>
          </p:cNvCxnSpPr>
          <p:nvPr/>
        </p:nvCxnSpPr>
        <p:spPr>
          <a:xfrm rot="10800000">
            <a:off x="6758717" y="2522097"/>
            <a:ext cx="206397" cy="1494857"/>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69" name="Conector: Curvo 68">
            <a:extLst>
              <a:ext uri="{FF2B5EF4-FFF2-40B4-BE49-F238E27FC236}">
                <a16:creationId xmlns:a16="http://schemas.microsoft.com/office/drawing/2014/main" id="{2FDAFADF-8197-4074-A7F6-E9F054F53DE3}"/>
              </a:ext>
            </a:extLst>
          </p:cNvPr>
          <p:cNvCxnSpPr>
            <a:cxnSpLocks/>
            <a:stCxn id="131" idx="0"/>
          </p:cNvCxnSpPr>
          <p:nvPr/>
        </p:nvCxnSpPr>
        <p:spPr>
          <a:xfrm rot="16200000" flipV="1">
            <a:off x="4232250" y="2851830"/>
            <a:ext cx="2500664" cy="1152446"/>
          </a:xfrm>
          <a:prstGeom prst="curvedConnector3">
            <a:avLst>
              <a:gd name="adj1" fmla="val 50000"/>
            </a:avLst>
          </a:prstGeom>
          <a:ln w="28575">
            <a:solidFill>
              <a:schemeClr val="accent5"/>
            </a:solidFill>
            <a:prstDash val="sysDot"/>
            <a:headEnd type="none"/>
            <a:tailEnd type="arrow"/>
          </a:ln>
        </p:spPr>
        <p:style>
          <a:lnRef idx="1">
            <a:schemeClr val="dk1"/>
          </a:lnRef>
          <a:fillRef idx="0">
            <a:schemeClr val="dk1"/>
          </a:fillRef>
          <a:effectRef idx="0">
            <a:schemeClr val="dk1"/>
          </a:effectRef>
          <a:fontRef idx="minor">
            <a:schemeClr val="tx1"/>
          </a:fontRef>
        </p:style>
      </p:cxnSp>
      <p:sp>
        <p:nvSpPr>
          <p:cNvPr id="43" name="Retângulo: Cantos Arredondados 15">
            <a:extLst>
              <a:ext uri="{FF2B5EF4-FFF2-40B4-BE49-F238E27FC236}">
                <a16:creationId xmlns:a16="http://schemas.microsoft.com/office/drawing/2014/main" id="{C1E79722-F27D-4512-9479-479A5BD89DE8}"/>
              </a:ext>
            </a:extLst>
          </p:cNvPr>
          <p:cNvSpPr/>
          <p:nvPr/>
        </p:nvSpPr>
        <p:spPr>
          <a:xfrm>
            <a:off x="3603877" y="3652649"/>
            <a:ext cx="1269000"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cs typeface="Rubik Light" panose="02000604000000020004" pitchFamily="2" charset="-79"/>
            </a:endParaRPr>
          </a:p>
        </p:txBody>
      </p:sp>
      <p:sp>
        <p:nvSpPr>
          <p:cNvPr id="44" name="Retângulo: Cantos Arredondados 24">
            <a:extLst>
              <a:ext uri="{FF2B5EF4-FFF2-40B4-BE49-F238E27FC236}">
                <a16:creationId xmlns:a16="http://schemas.microsoft.com/office/drawing/2014/main" id="{C9D31DDD-7C28-454D-8E8A-9423C03044F6}"/>
              </a:ext>
            </a:extLst>
          </p:cNvPr>
          <p:cNvSpPr/>
          <p:nvPr/>
        </p:nvSpPr>
        <p:spPr>
          <a:xfrm>
            <a:off x="7299932" y="1477882"/>
            <a:ext cx="1624889"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cs typeface="Rubik Light" panose="02000604000000020004" pitchFamily="2" charset="-79"/>
            </a:endParaRPr>
          </a:p>
        </p:txBody>
      </p:sp>
      <p:sp>
        <p:nvSpPr>
          <p:cNvPr id="131" name="Retângulo: Cantos Arredondados 20">
            <a:extLst>
              <a:ext uri="{FF2B5EF4-FFF2-40B4-BE49-F238E27FC236}">
                <a16:creationId xmlns:a16="http://schemas.microsoft.com/office/drawing/2014/main" id="{3776EB05-B099-4556-A5AB-DF7CC22301EB}"/>
              </a:ext>
            </a:extLst>
          </p:cNvPr>
          <p:cNvSpPr/>
          <p:nvPr/>
        </p:nvSpPr>
        <p:spPr>
          <a:xfrm>
            <a:off x="5315458" y="4678385"/>
            <a:ext cx="1486694" cy="762000"/>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IP3: </a:t>
            </a:r>
            <a:r>
              <a:rPr lang="en-US" sz="1100" dirty="0" err="1">
                <a:solidFill>
                  <a:schemeClr val="tx1"/>
                </a:solidFill>
                <a:latin typeface="+mj-lt"/>
                <a:cs typeface="Rubik Light" panose="02000604000000020004" pitchFamily="2" charset="-79"/>
              </a:rPr>
              <a:t>Tendre</a:t>
            </a:r>
            <a:r>
              <a:rPr lang="en-US" sz="1100" dirty="0">
                <a:solidFill>
                  <a:schemeClr val="tx1"/>
                </a:solidFill>
                <a:latin typeface="+mj-lt"/>
                <a:cs typeface="Rubik Light" panose="02000604000000020004" pitchFamily="2" charset="-79"/>
              </a:rPr>
              <a:t> </a:t>
            </a:r>
            <a:r>
              <a:rPr lang="en-US" sz="1100" dirty="0" err="1">
                <a:solidFill>
                  <a:schemeClr val="tx1"/>
                </a:solidFill>
                <a:latin typeface="+mj-lt"/>
                <a:cs typeface="Rubik Light" panose="02000604000000020004" pitchFamily="2" charset="-79"/>
              </a:rPr>
              <a:t>vers</a:t>
            </a:r>
            <a:r>
              <a:rPr lang="en-US" sz="1100" dirty="0">
                <a:solidFill>
                  <a:schemeClr val="tx1"/>
                </a:solidFill>
                <a:latin typeface="+mj-lt"/>
                <a:cs typeface="Rubik Light" panose="02000604000000020004" pitchFamily="2" charset="-79"/>
              </a:rPr>
              <a:t> un </a:t>
            </a:r>
            <a:r>
              <a:rPr lang="en-US" sz="1100" dirty="0" err="1">
                <a:solidFill>
                  <a:schemeClr val="tx1"/>
                </a:solidFill>
                <a:latin typeface="+mj-lt"/>
                <a:cs typeface="Rubik Light" panose="02000604000000020004" pitchFamily="2" charset="-79"/>
              </a:rPr>
              <a:t>développement</a:t>
            </a:r>
            <a:r>
              <a:rPr lang="en-US" sz="1100" dirty="0">
                <a:solidFill>
                  <a:schemeClr val="tx1"/>
                </a:solidFill>
                <a:latin typeface="+mj-lt"/>
                <a:cs typeface="Rubik Light" panose="02000604000000020004" pitchFamily="2" charset="-79"/>
              </a:rPr>
              <a:t> </a:t>
            </a:r>
            <a:r>
              <a:rPr lang="en-US" sz="1100" dirty="0" err="1">
                <a:solidFill>
                  <a:schemeClr val="tx1"/>
                </a:solidFill>
                <a:latin typeface="+mj-lt"/>
                <a:cs typeface="Rubik Light" panose="02000604000000020004" pitchFamily="2" charset="-79"/>
              </a:rPr>
              <a:t>urbain</a:t>
            </a:r>
            <a:r>
              <a:rPr lang="en-US" sz="1100" dirty="0">
                <a:solidFill>
                  <a:schemeClr val="tx1"/>
                </a:solidFill>
                <a:latin typeface="+mj-lt"/>
                <a:cs typeface="Rubik Light" panose="02000604000000020004" pitchFamily="2" charset="-79"/>
              </a:rPr>
              <a:t> </a:t>
            </a:r>
            <a:r>
              <a:rPr lang="en-US" sz="1100" dirty="0" err="1">
                <a:solidFill>
                  <a:schemeClr val="tx1"/>
                </a:solidFill>
                <a:latin typeface="+mj-lt"/>
                <a:cs typeface="Rubik Light" panose="02000604000000020004" pitchFamily="2" charset="-79"/>
              </a:rPr>
              <a:t>maitrisé</a:t>
            </a:r>
            <a:r>
              <a:rPr lang="en-US" sz="1100" dirty="0">
                <a:solidFill>
                  <a:schemeClr val="tx1"/>
                </a:solidFill>
                <a:latin typeface="+mj-lt"/>
                <a:cs typeface="Rubik Light" panose="02000604000000020004" pitchFamily="2" charset="-79"/>
              </a:rPr>
              <a:t> et des transports </a:t>
            </a:r>
            <a:r>
              <a:rPr lang="en-US" sz="1100" dirty="0" err="1">
                <a:solidFill>
                  <a:schemeClr val="tx1"/>
                </a:solidFill>
                <a:latin typeface="+mj-lt"/>
                <a:cs typeface="Rubik Light" panose="02000604000000020004" pitchFamily="2" charset="-79"/>
              </a:rPr>
              <a:t>doux</a:t>
            </a:r>
            <a:endParaRPr lang="en-US" sz="1100" dirty="0">
              <a:solidFill>
                <a:schemeClr val="tx1"/>
              </a:solidFill>
              <a:latin typeface="+mj-lt"/>
              <a:cs typeface="Rubik Light" panose="02000604000000020004" pitchFamily="2" charset="-79"/>
            </a:endParaRPr>
          </a:p>
        </p:txBody>
      </p:sp>
      <p:sp>
        <p:nvSpPr>
          <p:cNvPr id="138" name="Retângulo: Cantos Arredondados 21">
            <a:extLst>
              <a:ext uri="{FF2B5EF4-FFF2-40B4-BE49-F238E27FC236}">
                <a16:creationId xmlns:a16="http://schemas.microsoft.com/office/drawing/2014/main" id="{2C22A5A4-7EA3-44B5-B76E-7A9F9599C038}"/>
              </a:ext>
            </a:extLst>
          </p:cNvPr>
          <p:cNvSpPr/>
          <p:nvPr/>
        </p:nvSpPr>
        <p:spPr>
          <a:xfrm>
            <a:off x="4926317" y="3645039"/>
            <a:ext cx="1990707" cy="762000"/>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cs typeface="Rubik Light" panose="02000604000000020004" pitchFamily="2" charset="-79"/>
            </a:endParaRPr>
          </a:p>
        </p:txBody>
      </p:sp>
      <p:sp>
        <p:nvSpPr>
          <p:cNvPr id="152" name="Retângulo: Cantos Arredondados 25">
            <a:extLst>
              <a:ext uri="{FF2B5EF4-FFF2-40B4-BE49-F238E27FC236}">
                <a16:creationId xmlns:a16="http://schemas.microsoft.com/office/drawing/2014/main" id="{D637C18F-9592-4AAC-B282-658E9076359B}"/>
              </a:ext>
            </a:extLst>
          </p:cNvPr>
          <p:cNvSpPr/>
          <p:nvPr/>
        </p:nvSpPr>
        <p:spPr>
          <a:xfrm>
            <a:off x="5363187" y="2421383"/>
            <a:ext cx="1849656"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mj-lt"/>
                <a:cs typeface="Rubik Light" panose="02000604000000020004" pitchFamily="2" charset="-79"/>
              </a:rPr>
              <a:t>C2: Optimiser les finances publiques &amp; l’engagement des partenaires pour offrir des prestations gratuites</a:t>
            </a:r>
            <a:endParaRPr lang="en-US" sz="1100" dirty="0">
              <a:solidFill>
                <a:schemeClr val="tx1"/>
              </a:solidFill>
              <a:latin typeface="+mj-lt"/>
              <a:cs typeface="Rubik Light" panose="02000604000000020004" pitchFamily="2" charset="-79"/>
            </a:endParaRPr>
          </a:p>
        </p:txBody>
      </p:sp>
      <p:sp>
        <p:nvSpPr>
          <p:cNvPr id="154" name="Retângulo: Cantos Arredondados 12">
            <a:extLst>
              <a:ext uri="{FF2B5EF4-FFF2-40B4-BE49-F238E27FC236}">
                <a16:creationId xmlns:a16="http://schemas.microsoft.com/office/drawing/2014/main" id="{AB51F36B-98CB-461E-9897-58FBBA0C4A04}"/>
              </a:ext>
            </a:extLst>
          </p:cNvPr>
          <p:cNvSpPr/>
          <p:nvPr/>
        </p:nvSpPr>
        <p:spPr>
          <a:xfrm>
            <a:off x="3002869" y="2436643"/>
            <a:ext cx="1582192"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cs typeface="Rubik Light" panose="02000604000000020004" pitchFamily="2" charset="-79"/>
            </a:endParaRPr>
          </a:p>
        </p:txBody>
      </p:sp>
      <p:cxnSp>
        <p:nvCxnSpPr>
          <p:cNvPr id="157" name="Conector: Curvo 109">
            <a:extLst>
              <a:ext uri="{FF2B5EF4-FFF2-40B4-BE49-F238E27FC236}">
                <a16:creationId xmlns:a16="http://schemas.microsoft.com/office/drawing/2014/main" id="{5653DE8B-96D6-4043-BB7C-4232B2EDB154}"/>
              </a:ext>
            </a:extLst>
          </p:cNvPr>
          <p:cNvCxnSpPr>
            <a:cxnSpLocks/>
            <a:stCxn id="44" idx="1"/>
            <a:endCxn id="25" idx="3"/>
          </p:cNvCxnSpPr>
          <p:nvPr/>
        </p:nvCxnSpPr>
        <p:spPr>
          <a:xfrm rot="10800000">
            <a:off x="7035044" y="1829778"/>
            <a:ext cx="264888" cy="29105"/>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162" name="Conector: Curvo 109">
            <a:extLst>
              <a:ext uri="{FF2B5EF4-FFF2-40B4-BE49-F238E27FC236}">
                <a16:creationId xmlns:a16="http://schemas.microsoft.com/office/drawing/2014/main" id="{7B768246-9086-4E6A-8EA2-43664261333C}"/>
              </a:ext>
            </a:extLst>
          </p:cNvPr>
          <p:cNvCxnSpPr>
            <a:cxnSpLocks/>
            <a:stCxn id="25" idx="1"/>
          </p:cNvCxnSpPr>
          <p:nvPr/>
        </p:nvCxnSpPr>
        <p:spPr>
          <a:xfrm rot="10800000">
            <a:off x="4903830" y="1811273"/>
            <a:ext cx="619998" cy="18504"/>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166" name="Retângulo: Cantos Arredondados 10">
            <a:extLst>
              <a:ext uri="{FF2B5EF4-FFF2-40B4-BE49-F238E27FC236}">
                <a16:creationId xmlns:a16="http://schemas.microsoft.com/office/drawing/2014/main" id="{AB290724-6393-48C5-B28F-D1D293ED3E68}"/>
              </a:ext>
            </a:extLst>
          </p:cNvPr>
          <p:cNvSpPr/>
          <p:nvPr/>
        </p:nvSpPr>
        <p:spPr>
          <a:xfrm>
            <a:off x="2377366" y="79958"/>
            <a:ext cx="6547455" cy="13026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Rubik Medium" panose="02000604000000020004" pitchFamily="2" charset="-79"/>
                <a:cs typeface="Rubik Medium" panose="02000604000000020004" pitchFamily="2" charset="-79"/>
              </a:rPr>
              <a:t>Etre reconnue comme une ville </a:t>
            </a:r>
            <a:r>
              <a:rPr lang="en-US" b="1" dirty="0">
                <a:solidFill>
                  <a:srgbClr val="00B050"/>
                </a:solidFill>
                <a:latin typeface="Rubik Medium" panose="02000604000000020004" pitchFamily="2" charset="-79"/>
                <a:cs typeface="Rubik Medium" panose="02000604000000020004" pitchFamily="2" charset="-79"/>
              </a:rPr>
              <a:t>verte</a:t>
            </a:r>
            <a:r>
              <a:rPr lang="en-US" b="1" dirty="0">
                <a:solidFill>
                  <a:srgbClr val="002060"/>
                </a:solidFill>
                <a:latin typeface="Rubik Medium" panose="02000604000000020004" pitchFamily="2" charset="-79"/>
                <a:cs typeface="Rubik Medium" panose="02000604000000020004" pitchFamily="2" charset="-79"/>
              </a:rPr>
              <a:t>, sûre et attractive, avec un </a:t>
            </a:r>
            <a:r>
              <a:rPr lang="en-US" b="1" dirty="0" err="1">
                <a:solidFill>
                  <a:srgbClr val="002060"/>
                </a:solidFill>
                <a:latin typeface="Rubik Medium" panose="02000604000000020004" pitchFamily="2" charset="-79"/>
                <a:cs typeface="Rubik Medium" panose="02000604000000020004" pitchFamily="2" charset="-79"/>
              </a:rPr>
              <a:t>urbanisme</a:t>
            </a:r>
            <a:r>
              <a:rPr lang="en-US" b="1" dirty="0">
                <a:solidFill>
                  <a:srgbClr val="002060"/>
                </a:solidFill>
                <a:latin typeface="Rubik Medium" panose="02000604000000020004" pitchFamily="2" charset="-79"/>
                <a:cs typeface="Rubik Medium" panose="02000604000000020004" pitchFamily="2" charset="-79"/>
              </a:rPr>
              <a:t> </a:t>
            </a:r>
            <a:r>
              <a:rPr lang="en-US" b="1" dirty="0" err="1">
                <a:solidFill>
                  <a:srgbClr val="002060"/>
                </a:solidFill>
                <a:latin typeface="Rubik Medium" panose="02000604000000020004" pitchFamily="2" charset="-79"/>
                <a:cs typeface="Rubik Medium" panose="02000604000000020004" pitchFamily="2" charset="-79"/>
              </a:rPr>
              <a:t>maitrisé</a:t>
            </a:r>
            <a:r>
              <a:rPr lang="en-US" b="1" dirty="0">
                <a:solidFill>
                  <a:srgbClr val="002060"/>
                </a:solidFill>
                <a:latin typeface="Rubik Medium" panose="02000604000000020004" pitchFamily="2" charset="-79"/>
                <a:cs typeface="Rubik Medium" panose="02000604000000020004" pitchFamily="2" charset="-79"/>
              </a:rPr>
              <a:t> et des </a:t>
            </a:r>
            <a:r>
              <a:rPr lang="en-US" b="1" dirty="0">
                <a:solidFill>
                  <a:srgbClr val="00B050"/>
                </a:solidFill>
                <a:latin typeface="Rubik Medium" panose="02000604000000020004" pitchFamily="2" charset="-79"/>
                <a:cs typeface="Rubik Medium" panose="02000604000000020004" pitchFamily="2" charset="-79"/>
              </a:rPr>
              <a:t>initiatives </a:t>
            </a:r>
            <a:r>
              <a:rPr lang="en-US" b="1" dirty="0" err="1">
                <a:solidFill>
                  <a:srgbClr val="00B050"/>
                </a:solidFill>
                <a:latin typeface="Rubik Medium" panose="02000604000000020004" pitchFamily="2" charset="-79"/>
                <a:cs typeface="Rubik Medium" panose="02000604000000020004" pitchFamily="2" charset="-79"/>
              </a:rPr>
              <a:t>inclusives</a:t>
            </a:r>
            <a:r>
              <a:rPr lang="en-US" b="1" dirty="0">
                <a:solidFill>
                  <a:srgbClr val="00B050"/>
                </a:solidFill>
                <a:latin typeface="Rubik Medium" panose="02000604000000020004" pitchFamily="2" charset="-79"/>
                <a:cs typeface="Rubik Medium" panose="02000604000000020004" pitchFamily="2" charset="-79"/>
              </a:rPr>
              <a:t>, </a:t>
            </a:r>
            <a:r>
              <a:rPr lang="en-US" b="1" dirty="0">
                <a:solidFill>
                  <a:srgbClr val="002060"/>
                </a:solidFill>
                <a:latin typeface="Rubik Medium" panose="02000604000000020004" pitchFamily="2" charset="-79"/>
                <a:cs typeface="Rubik Medium" panose="02000604000000020004" pitchFamily="2" charset="-79"/>
              </a:rPr>
              <a:t>pour des projets co-construits avec les habitants</a:t>
            </a:r>
          </a:p>
        </p:txBody>
      </p:sp>
      <p:sp>
        <p:nvSpPr>
          <p:cNvPr id="48" name="Retângulo: Cantos Arredondados 13">
            <a:extLst>
              <a:ext uri="{FF2B5EF4-FFF2-40B4-BE49-F238E27FC236}">
                <a16:creationId xmlns:a16="http://schemas.microsoft.com/office/drawing/2014/main" id="{1DFE56CD-0D78-4474-A9B3-92555218F89B}"/>
              </a:ext>
            </a:extLst>
          </p:cNvPr>
          <p:cNvSpPr/>
          <p:nvPr/>
        </p:nvSpPr>
        <p:spPr>
          <a:xfrm>
            <a:off x="2346394" y="1463025"/>
            <a:ext cx="1559643" cy="745251"/>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mj-lt"/>
                <a:cs typeface="Rubik Light" panose="02000604000000020004" pitchFamily="2" charset="-79"/>
              </a:rPr>
              <a:t>IP6: Améliorer la qualité de vie pour tous et l’accès un emploi décent</a:t>
            </a:r>
            <a:endParaRPr lang="en-US" sz="1100" dirty="0">
              <a:solidFill>
                <a:schemeClr val="tx1"/>
              </a:solidFill>
              <a:latin typeface="+mj-lt"/>
              <a:cs typeface="Rubik Light" panose="02000604000000020004" pitchFamily="2" charset="-79"/>
            </a:endParaRPr>
          </a:p>
        </p:txBody>
      </p:sp>
      <p:pic>
        <p:nvPicPr>
          <p:cNvPr id="49" name="Image 48">
            <a:extLst>
              <a:ext uri="{FF2B5EF4-FFF2-40B4-BE49-F238E27FC236}">
                <a16:creationId xmlns:a16="http://schemas.microsoft.com/office/drawing/2014/main" id="{148965CC-3D1C-470E-B339-AD00EB290523}"/>
              </a:ext>
            </a:extLst>
          </p:cNvPr>
          <p:cNvPicPr>
            <a:picLocks noChangeAspect="1"/>
          </p:cNvPicPr>
          <p:nvPr/>
        </p:nvPicPr>
        <p:blipFill>
          <a:blip r:embed="rId2"/>
          <a:stretch>
            <a:fillRect/>
          </a:stretch>
        </p:blipFill>
        <p:spPr>
          <a:xfrm>
            <a:off x="-2894668" y="118414"/>
            <a:ext cx="2036481" cy="1176122"/>
          </a:xfrm>
          <a:prstGeom prst="rect">
            <a:avLst/>
          </a:prstGeom>
        </p:spPr>
      </p:pic>
      <p:sp>
        <p:nvSpPr>
          <p:cNvPr id="52" name="Retângulo: Cantos Arredondados 17">
            <a:extLst>
              <a:ext uri="{FF2B5EF4-FFF2-40B4-BE49-F238E27FC236}">
                <a16:creationId xmlns:a16="http://schemas.microsoft.com/office/drawing/2014/main" id="{166DF5FB-7810-41C6-92E3-9951EF9928A6}"/>
              </a:ext>
            </a:extLst>
          </p:cNvPr>
          <p:cNvSpPr/>
          <p:nvPr/>
        </p:nvSpPr>
        <p:spPr>
          <a:xfrm>
            <a:off x="3764662" y="5754364"/>
            <a:ext cx="1507271" cy="762000"/>
          </a:xfrm>
          <a:prstGeom prst="roundRect">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HC2: Renforcer  l’égalité, à tous les </a:t>
            </a:r>
            <a:r>
              <a:rPr lang="en-US" sz="1100" dirty="0" err="1">
                <a:solidFill>
                  <a:schemeClr val="tx1"/>
                </a:solidFill>
                <a:latin typeface="+mj-lt"/>
                <a:cs typeface="Rubik Light" panose="02000604000000020004" pitchFamily="2" charset="-79"/>
              </a:rPr>
              <a:t>niveaux</a:t>
            </a:r>
            <a:r>
              <a:rPr lang="en-US" sz="1100" dirty="0">
                <a:solidFill>
                  <a:schemeClr val="tx1"/>
                </a:solidFill>
                <a:latin typeface="+mj-lt"/>
                <a:cs typeface="Rubik Light" panose="02000604000000020004" pitchFamily="2" charset="-79"/>
              </a:rPr>
              <a:t>, et le bien-être au travail</a:t>
            </a:r>
          </a:p>
        </p:txBody>
      </p:sp>
      <p:sp>
        <p:nvSpPr>
          <p:cNvPr id="88" name="Retângulo: Cantos Arredondados 15">
            <a:extLst>
              <a:ext uri="{FF2B5EF4-FFF2-40B4-BE49-F238E27FC236}">
                <a16:creationId xmlns:a16="http://schemas.microsoft.com/office/drawing/2014/main" id="{82A8553F-A948-4DC3-8981-AE607987F78C}"/>
              </a:ext>
            </a:extLst>
          </p:cNvPr>
          <p:cNvSpPr/>
          <p:nvPr/>
        </p:nvSpPr>
        <p:spPr>
          <a:xfrm>
            <a:off x="3971283" y="1436819"/>
            <a:ext cx="1269000"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cs typeface="Rubik Light" panose="02000604000000020004" pitchFamily="2" charset="-79"/>
            </a:endParaRPr>
          </a:p>
        </p:txBody>
      </p:sp>
      <p:sp>
        <p:nvSpPr>
          <p:cNvPr id="45" name="Retângulo: Cantos Arredondados 17">
            <a:extLst>
              <a:ext uri="{FF2B5EF4-FFF2-40B4-BE49-F238E27FC236}">
                <a16:creationId xmlns:a16="http://schemas.microsoft.com/office/drawing/2014/main" id="{6BC710DE-E044-44A4-8D09-F0124CB7B2EF}"/>
              </a:ext>
            </a:extLst>
          </p:cNvPr>
          <p:cNvSpPr/>
          <p:nvPr/>
        </p:nvSpPr>
        <p:spPr>
          <a:xfrm>
            <a:off x="5506783" y="5754449"/>
            <a:ext cx="1581021" cy="76200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cs typeface="Rubik Light" panose="02000604000000020004" pitchFamily="2" charset="-79"/>
            </a:endParaRPr>
          </a:p>
        </p:txBody>
      </p:sp>
      <p:sp>
        <p:nvSpPr>
          <p:cNvPr id="47" name="Retângulo: Cantos Arredondados 18">
            <a:extLst>
              <a:ext uri="{FF2B5EF4-FFF2-40B4-BE49-F238E27FC236}">
                <a16:creationId xmlns:a16="http://schemas.microsoft.com/office/drawing/2014/main" id="{F8FDC9A7-A190-45FF-A853-25B3D408784F}"/>
              </a:ext>
            </a:extLst>
          </p:cNvPr>
          <p:cNvSpPr/>
          <p:nvPr/>
        </p:nvSpPr>
        <p:spPr>
          <a:xfrm>
            <a:off x="7322654" y="5760324"/>
            <a:ext cx="1602167" cy="762000"/>
          </a:xfrm>
          <a:prstGeom prst="roundRect">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00" i="1" dirty="0">
              <a:solidFill>
                <a:schemeClr val="tx1"/>
              </a:solidFill>
              <a:cs typeface="Rubik Light" panose="02000604000000020004" pitchFamily="2" charset="-79"/>
            </a:endParaRPr>
          </a:p>
        </p:txBody>
      </p:sp>
      <p:cxnSp>
        <p:nvCxnSpPr>
          <p:cNvPr id="51" name="Conector: Curvo 28">
            <a:extLst>
              <a:ext uri="{FF2B5EF4-FFF2-40B4-BE49-F238E27FC236}">
                <a16:creationId xmlns:a16="http://schemas.microsoft.com/office/drawing/2014/main" id="{18114D04-7563-44E4-B2D2-169156DFD012}"/>
              </a:ext>
            </a:extLst>
          </p:cNvPr>
          <p:cNvCxnSpPr>
            <a:cxnSpLocks/>
            <a:endCxn id="45" idx="3"/>
          </p:cNvCxnSpPr>
          <p:nvPr/>
        </p:nvCxnSpPr>
        <p:spPr>
          <a:xfrm rot="10800000">
            <a:off x="7087804" y="6135450"/>
            <a:ext cx="234850" cy="16155"/>
          </a:xfrm>
          <a:prstGeom prst="curvedConnector3">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61" name="Retângulo: Cantos Arredondados 14">
            <a:extLst>
              <a:ext uri="{FF2B5EF4-FFF2-40B4-BE49-F238E27FC236}">
                <a16:creationId xmlns:a16="http://schemas.microsoft.com/office/drawing/2014/main" id="{A00C8369-FA49-452D-B529-D33FC98B0110}"/>
              </a:ext>
            </a:extLst>
          </p:cNvPr>
          <p:cNvSpPr/>
          <p:nvPr/>
        </p:nvSpPr>
        <p:spPr>
          <a:xfrm>
            <a:off x="3877167" y="4683353"/>
            <a:ext cx="1313264"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i="1" dirty="0">
              <a:solidFill>
                <a:schemeClr val="tx1"/>
              </a:solidFill>
              <a:cs typeface="Rubik Light" panose="02000604000000020004" pitchFamily="2" charset="-79"/>
            </a:endParaRPr>
          </a:p>
        </p:txBody>
      </p:sp>
      <p:sp>
        <p:nvSpPr>
          <p:cNvPr id="39" name="Titre 3">
            <a:extLst>
              <a:ext uri="{FF2B5EF4-FFF2-40B4-BE49-F238E27FC236}">
                <a16:creationId xmlns:a16="http://schemas.microsoft.com/office/drawing/2014/main" id="{77803EF9-A912-47BA-9E6F-F91059333465}"/>
              </a:ext>
            </a:extLst>
          </p:cNvPr>
          <p:cNvSpPr txBox="1">
            <a:spLocks/>
          </p:cNvSpPr>
          <p:nvPr/>
        </p:nvSpPr>
        <p:spPr>
          <a:xfrm>
            <a:off x="293865" y="24304"/>
            <a:ext cx="1520230" cy="7747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4</a:t>
            </a:r>
            <a:br>
              <a:rPr lang="fr-FR" dirty="0"/>
            </a:br>
            <a:r>
              <a:rPr lang="fr-FR" sz="1600" dirty="0"/>
              <a:t>Création d’une feuille de route</a:t>
            </a:r>
          </a:p>
        </p:txBody>
      </p:sp>
    </p:spTree>
    <p:extLst>
      <p:ext uri="{BB962C8B-B14F-4D97-AF65-F5344CB8AC3E}">
        <p14:creationId xmlns:p14="http://schemas.microsoft.com/office/powerpoint/2010/main" val="431222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Conector: Curvo 41">
            <a:extLst>
              <a:ext uri="{FF2B5EF4-FFF2-40B4-BE49-F238E27FC236}">
                <a16:creationId xmlns:a16="http://schemas.microsoft.com/office/drawing/2014/main" id="{F2B10686-2B69-48A0-95BE-FC29E9CBD442}"/>
              </a:ext>
            </a:extLst>
          </p:cNvPr>
          <p:cNvCxnSpPr>
            <a:cxnSpLocks/>
            <a:stCxn id="131" idx="3"/>
          </p:cNvCxnSpPr>
          <p:nvPr/>
        </p:nvCxnSpPr>
        <p:spPr>
          <a:xfrm flipV="1">
            <a:off x="6802152" y="4851505"/>
            <a:ext cx="866493" cy="207880"/>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7" name="Retângulo: Cantos Arredondados 6">
            <a:extLst>
              <a:ext uri="{FF2B5EF4-FFF2-40B4-BE49-F238E27FC236}">
                <a16:creationId xmlns:a16="http://schemas.microsoft.com/office/drawing/2014/main" id="{6D55C1DF-BBBF-4854-95EC-F33777CB27AE}"/>
              </a:ext>
            </a:extLst>
          </p:cNvPr>
          <p:cNvSpPr/>
          <p:nvPr/>
        </p:nvSpPr>
        <p:spPr>
          <a:xfrm>
            <a:off x="90802" y="5638933"/>
            <a:ext cx="8899451" cy="8967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Human</a:t>
            </a:r>
            <a:r>
              <a:rPr lang="pt-BR" sz="1100">
                <a:solidFill>
                  <a:schemeClr val="tx1"/>
                </a:solidFill>
                <a:latin typeface="+mj-lt"/>
              </a:rPr>
              <a:t> </a:t>
            </a:r>
          </a:p>
          <a:p>
            <a:r>
              <a:rPr lang="pt-BR" sz="1100">
                <a:solidFill>
                  <a:schemeClr val="tx1"/>
                </a:solidFill>
                <a:latin typeface="+mj-lt"/>
              </a:rPr>
              <a:t>Capital</a:t>
            </a:r>
            <a:endParaRPr lang="en-US" sz="1100" dirty="0">
              <a:solidFill>
                <a:schemeClr val="tx1"/>
              </a:solidFill>
              <a:latin typeface="+mj-lt"/>
            </a:endParaRPr>
          </a:p>
        </p:txBody>
      </p:sp>
      <p:sp>
        <p:nvSpPr>
          <p:cNvPr id="8" name="Retângulo: Cantos Arredondados 7">
            <a:extLst>
              <a:ext uri="{FF2B5EF4-FFF2-40B4-BE49-F238E27FC236}">
                <a16:creationId xmlns:a16="http://schemas.microsoft.com/office/drawing/2014/main" id="{31918970-5A5B-4E5F-8E38-6C66A31DB204}"/>
              </a:ext>
            </a:extLst>
          </p:cNvPr>
          <p:cNvSpPr/>
          <p:nvPr/>
        </p:nvSpPr>
        <p:spPr>
          <a:xfrm>
            <a:off x="122275" y="3332199"/>
            <a:ext cx="8894129" cy="2218364"/>
          </a:xfrm>
          <a:prstGeom prst="roundRect">
            <a:avLst>
              <a:gd name="adj" fmla="val 108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Internal</a:t>
            </a:r>
            <a:endParaRPr lang="pt-BR" sz="1100">
              <a:solidFill>
                <a:schemeClr val="tx1"/>
              </a:solidFill>
              <a:latin typeface="+mj-lt"/>
            </a:endParaRPr>
          </a:p>
          <a:p>
            <a:r>
              <a:rPr lang="pt-BR" sz="1100">
                <a:solidFill>
                  <a:schemeClr val="tx1"/>
                </a:solidFill>
                <a:latin typeface="+mj-lt"/>
              </a:rPr>
              <a:t>Processes</a:t>
            </a:r>
            <a:endParaRPr lang="en-US" sz="1100" dirty="0">
              <a:solidFill>
                <a:schemeClr val="tx1"/>
              </a:solidFill>
              <a:latin typeface="+mj-lt"/>
            </a:endParaRPr>
          </a:p>
        </p:txBody>
      </p:sp>
      <p:sp>
        <p:nvSpPr>
          <p:cNvPr id="9" name="Retângulo: Cantos Arredondados 8">
            <a:extLst>
              <a:ext uri="{FF2B5EF4-FFF2-40B4-BE49-F238E27FC236}">
                <a16:creationId xmlns:a16="http://schemas.microsoft.com/office/drawing/2014/main" id="{1A60A94F-4BCC-48A2-9668-D072D16F99AD}"/>
              </a:ext>
            </a:extLst>
          </p:cNvPr>
          <p:cNvSpPr/>
          <p:nvPr/>
        </p:nvSpPr>
        <p:spPr>
          <a:xfrm>
            <a:off x="116954" y="2372528"/>
            <a:ext cx="8899451" cy="8967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Customers</a:t>
            </a:r>
            <a:endParaRPr lang="en-US" sz="1100" dirty="0">
              <a:solidFill>
                <a:schemeClr val="tx1"/>
              </a:solidFill>
              <a:latin typeface="+mj-lt"/>
            </a:endParaRPr>
          </a:p>
        </p:txBody>
      </p:sp>
      <p:sp>
        <p:nvSpPr>
          <p:cNvPr id="10" name="Retângulo: Cantos Arredondados 9">
            <a:extLst>
              <a:ext uri="{FF2B5EF4-FFF2-40B4-BE49-F238E27FC236}">
                <a16:creationId xmlns:a16="http://schemas.microsoft.com/office/drawing/2014/main" id="{C91427CF-B17F-4D09-9C02-82F0066B9A23}"/>
              </a:ext>
            </a:extLst>
          </p:cNvPr>
          <p:cNvSpPr/>
          <p:nvPr/>
        </p:nvSpPr>
        <p:spPr>
          <a:xfrm>
            <a:off x="116953" y="1411980"/>
            <a:ext cx="8899451" cy="8967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Finance</a:t>
            </a:r>
            <a:endParaRPr lang="en-US" sz="1100" dirty="0">
              <a:solidFill>
                <a:schemeClr val="tx1"/>
              </a:solidFill>
              <a:latin typeface="+mj-lt"/>
            </a:endParaRPr>
          </a:p>
        </p:txBody>
      </p:sp>
      <p:sp>
        <p:nvSpPr>
          <p:cNvPr id="12" name="Retângulo: Cantos Arredondados 11">
            <a:extLst>
              <a:ext uri="{FF2B5EF4-FFF2-40B4-BE49-F238E27FC236}">
                <a16:creationId xmlns:a16="http://schemas.microsoft.com/office/drawing/2014/main" id="{5A1E1025-9EE6-47B9-808D-619214B9B6AB}"/>
              </a:ext>
            </a:extLst>
          </p:cNvPr>
          <p:cNvSpPr/>
          <p:nvPr/>
        </p:nvSpPr>
        <p:spPr>
          <a:xfrm>
            <a:off x="1935804" y="5759723"/>
            <a:ext cx="1668073" cy="76200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cs typeface="Rubik Light" panose="02000604000000020004" pitchFamily="2" charset="-79"/>
              </a:rPr>
              <a:t>HC1: Encourager et valoriser les approaches  innovantes (services, entreprises….)</a:t>
            </a:r>
          </a:p>
        </p:txBody>
      </p:sp>
      <p:sp>
        <p:nvSpPr>
          <p:cNvPr id="14" name="Retângulo: Cantos Arredondados 13">
            <a:extLst>
              <a:ext uri="{FF2B5EF4-FFF2-40B4-BE49-F238E27FC236}">
                <a16:creationId xmlns:a16="http://schemas.microsoft.com/office/drawing/2014/main" id="{A2B1758B-394E-46A0-A8AD-E178D5750282}"/>
              </a:ext>
            </a:extLst>
          </p:cNvPr>
          <p:cNvSpPr/>
          <p:nvPr/>
        </p:nvSpPr>
        <p:spPr>
          <a:xfrm>
            <a:off x="1814095" y="3664640"/>
            <a:ext cx="1707654" cy="762000"/>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IP6: Améliorer l’accès aux soins, au bien-être mais aussi à la nourriture et alimentation saine</a:t>
            </a:r>
          </a:p>
        </p:txBody>
      </p:sp>
      <p:sp>
        <p:nvSpPr>
          <p:cNvPr id="15" name="Retângulo: Cantos Arredondados 14">
            <a:extLst>
              <a:ext uri="{FF2B5EF4-FFF2-40B4-BE49-F238E27FC236}">
                <a16:creationId xmlns:a16="http://schemas.microsoft.com/office/drawing/2014/main" id="{0D1398FB-59C3-4A43-9B01-9947AA09FBFB}"/>
              </a:ext>
            </a:extLst>
          </p:cNvPr>
          <p:cNvSpPr/>
          <p:nvPr/>
        </p:nvSpPr>
        <p:spPr>
          <a:xfrm>
            <a:off x="2028408" y="4696412"/>
            <a:ext cx="1782488"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cs typeface="Rubik Light" panose="02000604000000020004" pitchFamily="2" charset="-79"/>
            </a:endParaRPr>
          </a:p>
          <a:p>
            <a:pPr algn="ctr"/>
            <a:r>
              <a:rPr lang="en-US" sz="1100" dirty="0">
                <a:solidFill>
                  <a:schemeClr val="tx1"/>
                </a:solidFill>
                <a:cs typeface="Rubik Light" panose="02000604000000020004" pitchFamily="2" charset="-79"/>
              </a:rPr>
              <a:t>IP1: Acccompagner et renforcer les structures – </a:t>
            </a:r>
            <a:r>
              <a:rPr lang="en-US" sz="1100" i="1" dirty="0">
                <a:solidFill>
                  <a:schemeClr val="tx1"/>
                </a:solidFill>
                <a:cs typeface="Rubik Light" panose="02000604000000020004" pitchFamily="2" charset="-79"/>
              </a:rPr>
              <a:t>enfants, familles, ainés, personnes handicapées</a:t>
            </a:r>
          </a:p>
          <a:p>
            <a:pPr algn="ctr"/>
            <a:endParaRPr lang="en-US" sz="1000" i="1" dirty="0">
              <a:solidFill>
                <a:schemeClr val="tx1"/>
              </a:solidFill>
              <a:latin typeface="+mj-lt"/>
              <a:cs typeface="Rubik Light" panose="02000604000000020004" pitchFamily="2" charset="-79"/>
            </a:endParaRPr>
          </a:p>
        </p:txBody>
      </p:sp>
      <p:sp>
        <p:nvSpPr>
          <p:cNvPr id="20" name="Retângulo: Cantos Arredondados 19">
            <a:extLst>
              <a:ext uri="{FF2B5EF4-FFF2-40B4-BE49-F238E27FC236}">
                <a16:creationId xmlns:a16="http://schemas.microsoft.com/office/drawing/2014/main" id="{F7247F8A-6A73-4BB6-8FC0-799DE4D3E6FC}"/>
              </a:ext>
            </a:extLst>
          </p:cNvPr>
          <p:cNvSpPr/>
          <p:nvPr/>
        </p:nvSpPr>
        <p:spPr>
          <a:xfrm>
            <a:off x="6901727" y="4683352"/>
            <a:ext cx="1776272"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dirty="0">
                <a:solidFill>
                  <a:schemeClr val="tx1"/>
                </a:solidFill>
                <a:latin typeface="+mj-lt"/>
                <a:cs typeface="Rubik Light" panose="02000604000000020004" pitchFamily="2" charset="-79"/>
              </a:rPr>
              <a:t>IP5: Développer des projets ambitieux au coeur de certains quartiers (Marlioz, thermes…)</a:t>
            </a:r>
          </a:p>
        </p:txBody>
      </p:sp>
      <p:sp>
        <p:nvSpPr>
          <p:cNvPr id="23" name="Retângulo: Cantos Arredondados 22">
            <a:extLst>
              <a:ext uri="{FF2B5EF4-FFF2-40B4-BE49-F238E27FC236}">
                <a16:creationId xmlns:a16="http://schemas.microsoft.com/office/drawing/2014/main" id="{2297D7C7-7857-4921-A7CD-C3BD508FD0D3}"/>
              </a:ext>
            </a:extLst>
          </p:cNvPr>
          <p:cNvSpPr/>
          <p:nvPr/>
        </p:nvSpPr>
        <p:spPr>
          <a:xfrm>
            <a:off x="6965113" y="3647084"/>
            <a:ext cx="2072852" cy="739737"/>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IP4: Développer le tourisme, les termes, commerce, artisanat &amp; agriculture en encourageant les pratiques durables </a:t>
            </a:r>
          </a:p>
        </p:txBody>
      </p:sp>
      <p:sp>
        <p:nvSpPr>
          <p:cNvPr id="25" name="Retângulo: Cantos Arredondados 24">
            <a:extLst>
              <a:ext uri="{FF2B5EF4-FFF2-40B4-BE49-F238E27FC236}">
                <a16:creationId xmlns:a16="http://schemas.microsoft.com/office/drawing/2014/main" id="{5549F187-4F3B-4519-9CA2-C110479E2077}"/>
              </a:ext>
            </a:extLst>
          </p:cNvPr>
          <p:cNvSpPr/>
          <p:nvPr/>
        </p:nvSpPr>
        <p:spPr>
          <a:xfrm>
            <a:off x="5523828" y="1448777"/>
            <a:ext cx="1511216"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chemeClr val="tx1"/>
                </a:solidFill>
                <a:latin typeface="+mj-lt"/>
                <a:cs typeface="Rubik Light" panose="02000604000000020004" pitchFamily="2" charset="-79"/>
              </a:rPr>
              <a:t>F2: Rendre les activités accessibles à tous et valoriser les talents et champions </a:t>
            </a:r>
            <a:endParaRPr lang="en-US" sz="1100" dirty="0">
              <a:solidFill>
                <a:schemeClr val="tx1"/>
              </a:solidFill>
              <a:latin typeface="+mj-lt"/>
              <a:cs typeface="Rubik Light" panose="02000604000000020004" pitchFamily="2" charset="-79"/>
            </a:endParaRPr>
          </a:p>
        </p:txBody>
      </p:sp>
      <p:cxnSp>
        <p:nvCxnSpPr>
          <p:cNvPr id="30" name="Conector: Curvo 29">
            <a:extLst>
              <a:ext uri="{FF2B5EF4-FFF2-40B4-BE49-F238E27FC236}">
                <a16:creationId xmlns:a16="http://schemas.microsoft.com/office/drawing/2014/main" id="{9F964FF1-612D-4119-9AD4-24C25880D9A3}"/>
              </a:ext>
            </a:extLst>
          </p:cNvPr>
          <p:cNvCxnSpPr>
            <a:cxnSpLocks/>
            <a:stCxn id="12" idx="3"/>
          </p:cNvCxnSpPr>
          <p:nvPr/>
        </p:nvCxnSpPr>
        <p:spPr>
          <a:xfrm>
            <a:off x="3603877" y="6140723"/>
            <a:ext cx="1936248" cy="18173"/>
          </a:xfrm>
          <a:prstGeom prst="curvedConnector3">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53" name="Conector: Curvo 52">
            <a:extLst>
              <a:ext uri="{FF2B5EF4-FFF2-40B4-BE49-F238E27FC236}">
                <a16:creationId xmlns:a16="http://schemas.microsoft.com/office/drawing/2014/main" id="{3A356D70-E7E1-40E7-948C-C8DDB5121B06}"/>
              </a:ext>
            </a:extLst>
          </p:cNvPr>
          <p:cNvCxnSpPr>
            <a:cxnSpLocks/>
            <a:stCxn id="12" idx="3"/>
            <a:endCxn id="15" idx="2"/>
          </p:cNvCxnSpPr>
          <p:nvPr/>
        </p:nvCxnSpPr>
        <p:spPr>
          <a:xfrm flipH="1" flipV="1">
            <a:off x="2919652" y="5458412"/>
            <a:ext cx="684225" cy="682311"/>
          </a:xfrm>
          <a:prstGeom prst="curvedConnector4">
            <a:avLst>
              <a:gd name="adj1" fmla="val -33410"/>
              <a:gd name="adj2" fmla="val 7792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59" name="Conector: Curvo 58">
            <a:extLst>
              <a:ext uri="{FF2B5EF4-FFF2-40B4-BE49-F238E27FC236}">
                <a16:creationId xmlns:a16="http://schemas.microsoft.com/office/drawing/2014/main" id="{5A25D355-A0A2-4A3B-98F1-29D52E9FDD47}"/>
              </a:ext>
            </a:extLst>
          </p:cNvPr>
          <p:cNvCxnSpPr>
            <a:cxnSpLocks/>
            <a:stCxn id="15" idx="0"/>
          </p:cNvCxnSpPr>
          <p:nvPr/>
        </p:nvCxnSpPr>
        <p:spPr>
          <a:xfrm rot="5400000" flipH="1" flipV="1">
            <a:off x="3419569" y="3514387"/>
            <a:ext cx="682108" cy="1681942"/>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87" name="Conector: Curvo 86">
            <a:extLst>
              <a:ext uri="{FF2B5EF4-FFF2-40B4-BE49-F238E27FC236}">
                <a16:creationId xmlns:a16="http://schemas.microsoft.com/office/drawing/2014/main" id="{42649D3A-48FA-44D3-8B6B-FD10C6F3CAB8}"/>
              </a:ext>
            </a:extLst>
          </p:cNvPr>
          <p:cNvCxnSpPr>
            <a:cxnSpLocks/>
            <a:stCxn id="23" idx="0"/>
          </p:cNvCxnSpPr>
          <p:nvPr/>
        </p:nvCxnSpPr>
        <p:spPr>
          <a:xfrm rot="16200000" flipV="1">
            <a:off x="7113848" y="2759393"/>
            <a:ext cx="831570" cy="943812"/>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92" name="Conector: Curvo 91">
            <a:extLst>
              <a:ext uri="{FF2B5EF4-FFF2-40B4-BE49-F238E27FC236}">
                <a16:creationId xmlns:a16="http://schemas.microsoft.com/office/drawing/2014/main" id="{9D9F431A-D09E-4A6D-9841-D29582A7A8C0}"/>
              </a:ext>
            </a:extLst>
          </p:cNvPr>
          <p:cNvCxnSpPr>
            <a:cxnSpLocks/>
            <a:stCxn id="23" idx="1"/>
          </p:cNvCxnSpPr>
          <p:nvPr/>
        </p:nvCxnSpPr>
        <p:spPr>
          <a:xfrm rot="10800000">
            <a:off x="4574121" y="2831477"/>
            <a:ext cx="2390992" cy="1185476"/>
          </a:xfrm>
          <a:prstGeom prst="curvedConnector3">
            <a:avLst>
              <a:gd name="adj1" fmla="val 50000"/>
            </a:avLst>
          </a:prstGeom>
          <a:ln w="28575">
            <a:solidFill>
              <a:schemeClr val="accent5"/>
            </a:solidFill>
            <a:prstDash val="sysDot"/>
            <a:headEnd type="none"/>
            <a:tailEnd type="arrow"/>
          </a:ln>
        </p:spPr>
        <p:style>
          <a:lnRef idx="1">
            <a:schemeClr val="dk1"/>
          </a:lnRef>
          <a:fillRef idx="0">
            <a:schemeClr val="dk1"/>
          </a:fillRef>
          <a:effectRef idx="0">
            <a:schemeClr val="dk1"/>
          </a:effectRef>
          <a:fontRef idx="minor">
            <a:schemeClr val="tx1"/>
          </a:fontRef>
        </p:style>
      </p:cxnSp>
      <p:cxnSp>
        <p:nvCxnSpPr>
          <p:cNvPr id="98" name="Conector: Curvo 97">
            <a:extLst>
              <a:ext uri="{FF2B5EF4-FFF2-40B4-BE49-F238E27FC236}">
                <a16:creationId xmlns:a16="http://schemas.microsoft.com/office/drawing/2014/main" id="{65921B1E-FD78-4154-A523-7B0850C5FC42}"/>
              </a:ext>
            </a:extLst>
          </p:cNvPr>
          <p:cNvCxnSpPr>
            <a:cxnSpLocks/>
            <a:stCxn id="14" idx="0"/>
          </p:cNvCxnSpPr>
          <p:nvPr/>
        </p:nvCxnSpPr>
        <p:spPr>
          <a:xfrm rot="5400000" flipH="1" flipV="1">
            <a:off x="2911010" y="1601246"/>
            <a:ext cx="1820306" cy="2306483"/>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110" name="Conector: Curvo 109">
            <a:extLst>
              <a:ext uri="{FF2B5EF4-FFF2-40B4-BE49-F238E27FC236}">
                <a16:creationId xmlns:a16="http://schemas.microsoft.com/office/drawing/2014/main" id="{6F4CDA27-E146-499E-9559-AF2EA3F86F5E}"/>
              </a:ext>
            </a:extLst>
          </p:cNvPr>
          <p:cNvCxnSpPr>
            <a:cxnSpLocks/>
            <a:endCxn id="44" idx="2"/>
          </p:cNvCxnSpPr>
          <p:nvPr/>
        </p:nvCxnSpPr>
        <p:spPr>
          <a:xfrm flipV="1">
            <a:off x="7116766" y="2239882"/>
            <a:ext cx="995611" cy="583894"/>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63" name="Conector: Curvo 62">
            <a:extLst>
              <a:ext uri="{FF2B5EF4-FFF2-40B4-BE49-F238E27FC236}">
                <a16:creationId xmlns:a16="http://schemas.microsoft.com/office/drawing/2014/main" id="{D0B4F230-4FB8-4E0E-BE2C-4D3BDB7BA18D}"/>
              </a:ext>
            </a:extLst>
          </p:cNvPr>
          <p:cNvCxnSpPr>
            <a:cxnSpLocks/>
            <a:stCxn id="23" idx="1"/>
          </p:cNvCxnSpPr>
          <p:nvPr/>
        </p:nvCxnSpPr>
        <p:spPr>
          <a:xfrm rot="10800000">
            <a:off x="6758717" y="2522097"/>
            <a:ext cx="206397" cy="1494857"/>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69" name="Conector: Curvo 68">
            <a:extLst>
              <a:ext uri="{FF2B5EF4-FFF2-40B4-BE49-F238E27FC236}">
                <a16:creationId xmlns:a16="http://schemas.microsoft.com/office/drawing/2014/main" id="{2FDAFADF-8197-4074-A7F6-E9F054F53DE3}"/>
              </a:ext>
            </a:extLst>
          </p:cNvPr>
          <p:cNvCxnSpPr>
            <a:cxnSpLocks/>
            <a:stCxn id="131" idx="0"/>
          </p:cNvCxnSpPr>
          <p:nvPr/>
        </p:nvCxnSpPr>
        <p:spPr>
          <a:xfrm rot="16200000" flipV="1">
            <a:off x="4232250" y="2851830"/>
            <a:ext cx="2500664" cy="1152446"/>
          </a:xfrm>
          <a:prstGeom prst="curvedConnector3">
            <a:avLst>
              <a:gd name="adj1" fmla="val 50000"/>
            </a:avLst>
          </a:prstGeom>
          <a:ln w="28575">
            <a:solidFill>
              <a:schemeClr val="accent5"/>
            </a:solidFill>
            <a:prstDash val="sysDot"/>
            <a:headEnd type="none"/>
            <a:tailEnd type="arrow"/>
          </a:ln>
        </p:spPr>
        <p:style>
          <a:lnRef idx="1">
            <a:schemeClr val="dk1"/>
          </a:lnRef>
          <a:fillRef idx="0">
            <a:schemeClr val="dk1"/>
          </a:fillRef>
          <a:effectRef idx="0">
            <a:schemeClr val="dk1"/>
          </a:effectRef>
          <a:fontRef idx="minor">
            <a:schemeClr val="tx1"/>
          </a:fontRef>
        </p:style>
      </p:cxnSp>
      <p:sp>
        <p:nvSpPr>
          <p:cNvPr id="43" name="Retângulo: Cantos Arredondados 15">
            <a:extLst>
              <a:ext uri="{FF2B5EF4-FFF2-40B4-BE49-F238E27FC236}">
                <a16:creationId xmlns:a16="http://schemas.microsoft.com/office/drawing/2014/main" id="{C1E79722-F27D-4512-9479-479A5BD89DE8}"/>
              </a:ext>
            </a:extLst>
          </p:cNvPr>
          <p:cNvSpPr/>
          <p:nvPr/>
        </p:nvSpPr>
        <p:spPr>
          <a:xfrm>
            <a:off x="3603877" y="3652649"/>
            <a:ext cx="1269000"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cs typeface="Rubik Light" panose="02000604000000020004" pitchFamily="2" charset="-79"/>
              </a:rPr>
              <a:t>F1: Renforcer le sentiment de sécurité et sureté</a:t>
            </a:r>
          </a:p>
        </p:txBody>
      </p:sp>
      <p:sp>
        <p:nvSpPr>
          <p:cNvPr id="44" name="Retângulo: Cantos Arredondados 24">
            <a:extLst>
              <a:ext uri="{FF2B5EF4-FFF2-40B4-BE49-F238E27FC236}">
                <a16:creationId xmlns:a16="http://schemas.microsoft.com/office/drawing/2014/main" id="{C9D31DDD-7C28-454D-8E8A-9423C03044F6}"/>
              </a:ext>
            </a:extLst>
          </p:cNvPr>
          <p:cNvSpPr/>
          <p:nvPr/>
        </p:nvSpPr>
        <p:spPr>
          <a:xfrm>
            <a:off x="7299932" y="1477882"/>
            <a:ext cx="1624889"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chemeClr val="tx1"/>
                </a:solidFill>
                <a:latin typeface="+mj-lt"/>
                <a:cs typeface="Rubik Light" panose="02000604000000020004" pitchFamily="2" charset="-79"/>
              </a:rPr>
              <a:t>F2: Offrir l’accès à des activités et animations gratuites pour un grand nombre </a:t>
            </a:r>
            <a:endParaRPr lang="en-US" sz="1100" dirty="0">
              <a:solidFill>
                <a:schemeClr val="tx1"/>
              </a:solidFill>
              <a:latin typeface="+mj-lt"/>
              <a:cs typeface="Rubik Light" panose="02000604000000020004" pitchFamily="2" charset="-79"/>
            </a:endParaRPr>
          </a:p>
        </p:txBody>
      </p:sp>
      <p:sp>
        <p:nvSpPr>
          <p:cNvPr id="131" name="Retângulo: Cantos Arredondados 20">
            <a:extLst>
              <a:ext uri="{FF2B5EF4-FFF2-40B4-BE49-F238E27FC236}">
                <a16:creationId xmlns:a16="http://schemas.microsoft.com/office/drawing/2014/main" id="{3776EB05-B099-4556-A5AB-DF7CC22301EB}"/>
              </a:ext>
            </a:extLst>
          </p:cNvPr>
          <p:cNvSpPr/>
          <p:nvPr/>
        </p:nvSpPr>
        <p:spPr>
          <a:xfrm>
            <a:off x="5315458" y="4678385"/>
            <a:ext cx="1486694" cy="762000"/>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IP3: Tendre vers un développement urbain maitrisé et des transports doux</a:t>
            </a:r>
          </a:p>
        </p:txBody>
      </p:sp>
      <p:sp>
        <p:nvSpPr>
          <p:cNvPr id="138" name="Retângulo: Cantos Arredondados 21">
            <a:extLst>
              <a:ext uri="{FF2B5EF4-FFF2-40B4-BE49-F238E27FC236}">
                <a16:creationId xmlns:a16="http://schemas.microsoft.com/office/drawing/2014/main" id="{2C22A5A4-7EA3-44B5-B76E-7A9F9599C038}"/>
              </a:ext>
            </a:extLst>
          </p:cNvPr>
          <p:cNvSpPr/>
          <p:nvPr/>
        </p:nvSpPr>
        <p:spPr>
          <a:xfrm>
            <a:off x="4926317" y="3645039"/>
            <a:ext cx="1990707" cy="762000"/>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IP2: Etre exemplaire en matière d’eau, d’environnement, cadre de vie &amp; développement durable</a:t>
            </a:r>
          </a:p>
        </p:txBody>
      </p:sp>
      <p:sp>
        <p:nvSpPr>
          <p:cNvPr id="152" name="Retângulo: Cantos Arredondados 25">
            <a:extLst>
              <a:ext uri="{FF2B5EF4-FFF2-40B4-BE49-F238E27FC236}">
                <a16:creationId xmlns:a16="http://schemas.microsoft.com/office/drawing/2014/main" id="{D637C18F-9592-4AAC-B282-658E9076359B}"/>
              </a:ext>
            </a:extLst>
          </p:cNvPr>
          <p:cNvSpPr/>
          <p:nvPr/>
        </p:nvSpPr>
        <p:spPr>
          <a:xfrm>
            <a:off x="5363187" y="2421383"/>
            <a:ext cx="1849656"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C2: Optimiser les finances publiques &amp; l’engagement des partenaires pour offrir des prestations gratuites</a:t>
            </a:r>
          </a:p>
        </p:txBody>
      </p:sp>
      <p:sp>
        <p:nvSpPr>
          <p:cNvPr id="154" name="Retângulo: Cantos Arredondados 12">
            <a:extLst>
              <a:ext uri="{FF2B5EF4-FFF2-40B4-BE49-F238E27FC236}">
                <a16:creationId xmlns:a16="http://schemas.microsoft.com/office/drawing/2014/main" id="{AB51F36B-98CB-461E-9897-58FBBA0C4A04}"/>
              </a:ext>
            </a:extLst>
          </p:cNvPr>
          <p:cNvSpPr/>
          <p:nvPr/>
        </p:nvSpPr>
        <p:spPr>
          <a:xfrm>
            <a:off x="3002869" y="2436643"/>
            <a:ext cx="1582192"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cs typeface="Rubik Light" panose="02000604000000020004" pitchFamily="2" charset="-79"/>
              </a:rPr>
              <a:t>C1: Maitriser les finances publiques (ne pas augmenter les impots)</a:t>
            </a:r>
          </a:p>
        </p:txBody>
      </p:sp>
      <p:cxnSp>
        <p:nvCxnSpPr>
          <p:cNvPr id="157" name="Conector: Curvo 109">
            <a:extLst>
              <a:ext uri="{FF2B5EF4-FFF2-40B4-BE49-F238E27FC236}">
                <a16:creationId xmlns:a16="http://schemas.microsoft.com/office/drawing/2014/main" id="{5653DE8B-96D6-4043-BB7C-4232B2EDB154}"/>
              </a:ext>
            </a:extLst>
          </p:cNvPr>
          <p:cNvCxnSpPr>
            <a:cxnSpLocks/>
            <a:stCxn id="44" idx="1"/>
            <a:endCxn id="25" idx="3"/>
          </p:cNvCxnSpPr>
          <p:nvPr/>
        </p:nvCxnSpPr>
        <p:spPr>
          <a:xfrm rot="10800000">
            <a:off x="7035044" y="1829778"/>
            <a:ext cx="264888" cy="29105"/>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162" name="Conector: Curvo 109">
            <a:extLst>
              <a:ext uri="{FF2B5EF4-FFF2-40B4-BE49-F238E27FC236}">
                <a16:creationId xmlns:a16="http://schemas.microsoft.com/office/drawing/2014/main" id="{7B768246-9086-4E6A-8EA2-43664261333C}"/>
              </a:ext>
            </a:extLst>
          </p:cNvPr>
          <p:cNvCxnSpPr>
            <a:cxnSpLocks/>
            <a:stCxn id="25" idx="1"/>
          </p:cNvCxnSpPr>
          <p:nvPr/>
        </p:nvCxnSpPr>
        <p:spPr>
          <a:xfrm rot="10800000">
            <a:off x="4903830" y="1811273"/>
            <a:ext cx="619998" cy="18504"/>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166" name="Retângulo: Cantos Arredondados 10">
            <a:extLst>
              <a:ext uri="{FF2B5EF4-FFF2-40B4-BE49-F238E27FC236}">
                <a16:creationId xmlns:a16="http://schemas.microsoft.com/office/drawing/2014/main" id="{AB290724-6393-48C5-B28F-D1D293ED3E68}"/>
              </a:ext>
            </a:extLst>
          </p:cNvPr>
          <p:cNvSpPr/>
          <p:nvPr/>
        </p:nvSpPr>
        <p:spPr>
          <a:xfrm>
            <a:off x="2377366" y="79958"/>
            <a:ext cx="6547455" cy="13026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Rubik Medium" panose="02000604000000020004" pitchFamily="2" charset="-79"/>
                <a:cs typeface="Rubik Medium" panose="02000604000000020004" pitchFamily="2" charset="-79"/>
              </a:rPr>
              <a:t>Etre reconnue comme une ville </a:t>
            </a:r>
            <a:r>
              <a:rPr lang="en-US" b="1" dirty="0">
                <a:solidFill>
                  <a:srgbClr val="00B050"/>
                </a:solidFill>
                <a:latin typeface="Rubik Medium" panose="02000604000000020004" pitchFamily="2" charset="-79"/>
                <a:cs typeface="Rubik Medium" panose="02000604000000020004" pitchFamily="2" charset="-79"/>
              </a:rPr>
              <a:t>verte</a:t>
            </a:r>
            <a:r>
              <a:rPr lang="en-US" b="1" dirty="0">
                <a:solidFill>
                  <a:srgbClr val="002060"/>
                </a:solidFill>
                <a:latin typeface="Rubik Medium" panose="02000604000000020004" pitchFamily="2" charset="-79"/>
                <a:cs typeface="Rubik Medium" panose="02000604000000020004" pitchFamily="2" charset="-79"/>
              </a:rPr>
              <a:t>, sûre et attractive, avec un </a:t>
            </a:r>
            <a:r>
              <a:rPr lang="en-US" b="1" dirty="0" err="1">
                <a:solidFill>
                  <a:srgbClr val="002060"/>
                </a:solidFill>
                <a:latin typeface="Rubik Medium" panose="02000604000000020004" pitchFamily="2" charset="-79"/>
                <a:cs typeface="Rubik Medium" panose="02000604000000020004" pitchFamily="2" charset="-79"/>
              </a:rPr>
              <a:t>urbanisme</a:t>
            </a:r>
            <a:r>
              <a:rPr lang="en-US" b="1" dirty="0">
                <a:solidFill>
                  <a:srgbClr val="002060"/>
                </a:solidFill>
                <a:latin typeface="Rubik Medium" panose="02000604000000020004" pitchFamily="2" charset="-79"/>
                <a:cs typeface="Rubik Medium" panose="02000604000000020004" pitchFamily="2" charset="-79"/>
              </a:rPr>
              <a:t> </a:t>
            </a:r>
            <a:r>
              <a:rPr lang="en-US" b="1" dirty="0" err="1">
                <a:solidFill>
                  <a:srgbClr val="002060"/>
                </a:solidFill>
                <a:latin typeface="Rubik Medium" panose="02000604000000020004" pitchFamily="2" charset="-79"/>
                <a:cs typeface="Rubik Medium" panose="02000604000000020004" pitchFamily="2" charset="-79"/>
              </a:rPr>
              <a:t>maitrisé</a:t>
            </a:r>
            <a:r>
              <a:rPr lang="en-US" b="1" dirty="0">
                <a:solidFill>
                  <a:srgbClr val="002060"/>
                </a:solidFill>
                <a:latin typeface="Rubik Medium" panose="02000604000000020004" pitchFamily="2" charset="-79"/>
                <a:cs typeface="Rubik Medium" panose="02000604000000020004" pitchFamily="2" charset="-79"/>
              </a:rPr>
              <a:t> et des </a:t>
            </a:r>
            <a:r>
              <a:rPr lang="en-US" b="1" dirty="0">
                <a:solidFill>
                  <a:srgbClr val="00B050"/>
                </a:solidFill>
                <a:latin typeface="Rubik Medium" panose="02000604000000020004" pitchFamily="2" charset="-79"/>
                <a:cs typeface="Rubik Medium" panose="02000604000000020004" pitchFamily="2" charset="-79"/>
              </a:rPr>
              <a:t>initiatives </a:t>
            </a:r>
            <a:r>
              <a:rPr lang="en-US" b="1" dirty="0" err="1">
                <a:solidFill>
                  <a:srgbClr val="00B050"/>
                </a:solidFill>
                <a:latin typeface="Rubik Medium" panose="02000604000000020004" pitchFamily="2" charset="-79"/>
                <a:cs typeface="Rubik Medium" panose="02000604000000020004" pitchFamily="2" charset="-79"/>
              </a:rPr>
              <a:t>inclusives</a:t>
            </a:r>
            <a:r>
              <a:rPr lang="en-US" b="1" dirty="0">
                <a:solidFill>
                  <a:srgbClr val="00B050"/>
                </a:solidFill>
                <a:latin typeface="Rubik Medium" panose="02000604000000020004" pitchFamily="2" charset="-79"/>
                <a:cs typeface="Rubik Medium" panose="02000604000000020004" pitchFamily="2" charset="-79"/>
              </a:rPr>
              <a:t>, </a:t>
            </a:r>
            <a:r>
              <a:rPr lang="en-US" b="1" dirty="0">
                <a:solidFill>
                  <a:srgbClr val="002060"/>
                </a:solidFill>
                <a:latin typeface="Rubik Medium" panose="02000604000000020004" pitchFamily="2" charset="-79"/>
                <a:cs typeface="Rubik Medium" panose="02000604000000020004" pitchFamily="2" charset="-79"/>
              </a:rPr>
              <a:t>pour des projets co-construits avec les habitants</a:t>
            </a:r>
          </a:p>
        </p:txBody>
      </p:sp>
      <p:sp>
        <p:nvSpPr>
          <p:cNvPr id="48" name="Retângulo: Cantos Arredondados 13">
            <a:extLst>
              <a:ext uri="{FF2B5EF4-FFF2-40B4-BE49-F238E27FC236}">
                <a16:creationId xmlns:a16="http://schemas.microsoft.com/office/drawing/2014/main" id="{1DFE56CD-0D78-4474-A9B3-92555218F89B}"/>
              </a:ext>
            </a:extLst>
          </p:cNvPr>
          <p:cNvSpPr/>
          <p:nvPr/>
        </p:nvSpPr>
        <p:spPr>
          <a:xfrm>
            <a:off x="2346394" y="1463025"/>
            <a:ext cx="1559643" cy="745251"/>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IP6: Améliorer la qualité de vie pour tous et </a:t>
            </a:r>
            <a:r>
              <a:rPr lang="en-US" sz="1100" dirty="0" err="1">
                <a:solidFill>
                  <a:schemeClr val="tx1"/>
                </a:solidFill>
                <a:latin typeface="+mj-lt"/>
                <a:cs typeface="Rubik Light" panose="02000604000000020004" pitchFamily="2" charset="-79"/>
              </a:rPr>
              <a:t>l’accès</a:t>
            </a:r>
            <a:r>
              <a:rPr lang="en-US" sz="1100" dirty="0">
                <a:solidFill>
                  <a:schemeClr val="tx1"/>
                </a:solidFill>
                <a:latin typeface="+mj-lt"/>
                <a:cs typeface="Rubik Light" panose="02000604000000020004" pitchFamily="2" charset="-79"/>
              </a:rPr>
              <a:t> un emploi décent</a:t>
            </a:r>
          </a:p>
        </p:txBody>
      </p:sp>
      <p:pic>
        <p:nvPicPr>
          <p:cNvPr id="49" name="Image 48">
            <a:extLst>
              <a:ext uri="{FF2B5EF4-FFF2-40B4-BE49-F238E27FC236}">
                <a16:creationId xmlns:a16="http://schemas.microsoft.com/office/drawing/2014/main" id="{148965CC-3D1C-470E-B339-AD00EB290523}"/>
              </a:ext>
            </a:extLst>
          </p:cNvPr>
          <p:cNvPicPr>
            <a:picLocks noChangeAspect="1"/>
          </p:cNvPicPr>
          <p:nvPr/>
        </p:nvPicPr>
        <p:blipFill>
          <a:blip r:embed="rId2"/>
          <a:stretch>
            <a:fillRect/>
          </a:stretch>
        </p:blipFill>
        <p:spPr>
          <a:xfrm>
            <a:off x="116953" y="53660"/>
            <a:ext cx="2036481" cy="1176122"/>
          </a:xfrm>
          <a:prstGeom prst="rect">
            <a:avLst/>
          </a:prstGeom>
        </p:spPr>
      </p:pic>
      <p:sp>
        <p:nvSpPr>
          <p:cNvPr id="52" name="Retângulo: Cantos Arredondados 17">
            <a:extLst>
              <a:ext uri="{FF2B5EF4-FFF2-40B4-BE49-F238E27FC236}">
                <a16:creationId xmlns:a16="http://schemas.microsoft.com/office/drawing/2014/main" id="{166DF5FB-7810-41C6-92E3-9951EF9928A6}"/>
              </a:ext>
            </a:extLst>
          </p:cNvPr>
          <p:cNvSpPr/>
          <p:nvPr/>
        </p:nvSpPr>
        <p:spPr>
          <a:xfrm>
            <a:off x="3764662" y="5754364"/>
            <a:ext cx="1507271" cy="762000"/>
          </a:xfrm>
          <a:prstGeom prst="roundRect">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HC2: Renforcer  l’égalité, à tous les </a:t>
            </a:r>
            <a:r>
              <a:rPr lang="en-US" sz="1100" dirty="0" err="1">
                <a:solidFill>
                  <a:schemeClr val="tx1"/>
                </a:solidFill>
                <a:latin typeface="+mj-lt"/>
                <a:cs typeface="Rubik Light" panose="02000604000000020004" pitchFamily="2" charset="-79"/>
              </a:rPr>
              <a:t>niveaux</a:t>
            </a:r>
            <a:r>
              <a:rPr lang="en-US" sz="1100" dirty="0">
                <a:solidFill>
                  <a:schemeClr val="tx1"/>
                </a:solidFill>
                <a:latin typeface="+mj-lt"/>
                <a:cs typeface="Rubik Light" panose="02000604000000020004" pitchFamily="2" charset="-79"/>
              </a:rPr>
              <a:t>, et le bien-être au travail</a:t>
            </a:r>
          </a:p>
        </p:txBody>
      </p:sp>
      <p:sp>
        <p:nvSpPr>
          <p:cNvPr id="88" name="Retângulo: Cantos Arredondados 15">
            <a:extLst>
              <a:ext uri="{FF2B5EF4-FFF2-40B4-BE49-F238E27FC236}">
                <a16:creationId xmlns:a16="http://schemas.microsoft.com/office/drawing/2014/main" id="{82A8553F-A948-4DC3-8981-AE607987F78C}"/>
              </a:ext>
            </a:extLst>
          </p:cNvPr>
          <p:cNvSpPr/>
          <p:nvPr/>
        </p:nvSpPr>
        <p:spPr>
          <a:xfrm>
            <a:off x="3971283" y="1436819"/>
            <a:ext cx="1269000"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cs typeface="Rubik Light" panose="02000604000000020004" pitchFamily="2" charset="-79"/>
              </a:rPr>
              <a:t>F1: Donner le sentiment de se “sentir bien” dans sa ville </a:t>
            </a:r>
          </a:p>
        </p:txBody>
      </p:sp>
      <p:sp>
        <p:nvSpPr>
          <p:cNvPr id="45" name="Retângulo: Cantos Arredondados 17">
            <a:extLst>
              <a:ext uri="{FF2B5EF4-FFF2-40B4-BE49-F238E27FC236}">
                <a16:creationId xmlns:a16="http://schemas.microsoft.com/office/drawing/2014/main" id="{6BC710DE-E044-44A4-8D09-F0124CB7B2EF}"/>
              </a:ext>
            </a:extLst>
          </p:cNvPr>
          <p:cNvSpPr/>
          <p:nvPr/>
        </p:nvSpPr>
        <p:spPr>
          <a:xfrm>
            <a:off x="5506783" y="5754449"/>
            <a:ext cx="1581021" cy="76200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cs typeface="Rubik Light" panose="02000604000000020004" pitchFamily="2" charset="-79"/>
              </a:rPr>
              <a:t>HC2: Avoir une vision partagée, une relation de proximité et approche participative et citoyenne</a:t>
            </a:r>
          </a:p>
        </p:txBody>
      </p:sp>
      <p:sp>
        <p:nvSpPr>
          <p:cNvPr id="47" name="Retângulo: Cantos Arredondados 18">
            <a:extLst>
              <a:ext uri="{FF2B5EF4-FFF2-40B4-BE49-F238E27FC236}">
                <a16:creationId xmlns:a16="http://schemas.microsoft.com/office/drawing/2014/main" id="{F8FDC9A7-A190-45FF-A853-25B3D408784F}"/>
              </a:ext>
            </a:extLst>
          </p:cNvPr>
          <p:cNvSpPr/>
          <p:nvPr/>
        </p:nvSpPr>
        <p:spPr>
          <a:xfrm>
            <a:off x="7322654" y="5760324"/>
            <a:ext cx="1602167" cy="762000"/>
          </a:xfrm>
          <a:prstGeom prst="roundRect">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0" i="1" dirty="0">
                <a:solidFill>
                  <a:schemeClr val="tx1"/>
                </a:solidFill>
                <a:cs typeface="Rubik Light" panose="02000604000000020004" pitchFamily="2" charset="-79"/>
              </a:rPr>
              <a:t>HC3: Renforcer la coordination entre élus &amp; agents, Ville et Grand Lac</a:t>
            </a:r>
          </a:p>
        </p:txBody>
      </p:sp>
      <p:cxnSp>
        <p:nvCxnSpPr>
          <p:cNvPr id="51" name="Conector: Curvo 28">
            <a:extLst>
              <a:ext uri="{FF2B5EF4-FFF2-40B4-BE49-F238E27FC236}">
                <a16:creationId xmlns:a16="http://schemas.microsoft.com/office/drawing/2014/main" id="{18114D04-7563-44E4-B2D2-169156DFD012}"/>
              </a:ext>
            </a:extLst>
          </p:cNvPr>
          <p:cNvCxnSpPr>
            <a:cxnSpLocks/>
            <a:endCxn id="45" idx="3"/>
          </p:cNvCxnSpPr>
          <p:nvPr/>
        </p:nvCxnSpPr>
        <p:spPr>
          <a:xfrm rot="10800000">
            <a:off x="7087804" y="6135450"/>
            <a:ext cx="234850" cy="16155"/>
          </a:xfrm>
          <a:prstGeom prst="curvedConnector3">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61" name="Retângulo: Cantos Arredondados 14">
            <a:extLst>
              <a:ext uri="{FF2B5EF4-FFF2-40B4-BE49-F238E27FC236}">
                <a16:creationId xmlns:a16="http://schemas.microsoft.com/office/drawing/2014/main" id="{A00C8369-FA49-452D-B529-D33FC98B0110}"/>
              </a:ext>
            </a:extLst>
          </p:cNvPr>
          <p:cNvSpPr/>
          <p:nvPr/>
        </p:nvSpPr>
        <p:spPr>
          <a:xfrm>
            <a:off x="3877167" y="4683353"/>
            <a:ext cx="1313264"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cs typeface="Rubik Light" panose="02000604000000020004" pitchFamily="2" charset="-79"/>
              </a:rPr>
              <a:t>IP1: Eduquer et sensibiliser à la citoyenneté et au développement durable</a:t>
            </a:r>
            <a:endParaRPr lang="en-US" sz="1000" i="1" dirty="0">
              <a:solidFill>
                <a:schemeClr val="tx1"/>
              </a:solidFill>
              <a:cs typeface="Rubik Light" panose="02000604000000020004" pitchFamily="2" charset="-79"/>
            </a:endParaRPr>
          </a:p>
        </p:txBody>
      </p:sp>
      <p:sp>
        <p:nvSpPr>
          <p:cNvPr id="2" name="Retângulo: Cantos Arredondados 17">
            <a:extLst>
              <a:ext uri="{FF2B5EF4-FFF2-40B4-BE49-F238E27FC236}">
                <a16:creationId xmlns:a16="http://schemas.microsoft.com/office/drawing/2014/main" id="{5B0EB5C1-6EBD-42A4-9623-8395866F5A7E}"/>
              </a:ext>
            </a:extLst>
          </p:cNvPr>
          <p:cNvSpPr/>
          <p:nvPr/>
        </p:nvSpPr>
        <p:spPr>
          <a:xfrm>
            <a:off x="1209769" y="1457205"/>
            <a:ext cx="997191" cy="762000"/>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Améliorer la vie, là-bas, pour réduire les inégaités</a:t>
            </a:r>
          </a:p>
        </p:txBody>
      </p:sp>
    </p:spTree>
    <p:extLst>
      <p:ext uri="{BB962C8B-B14F-4D97-AF65-F5344CB8AC3E}">
        <p14:creationId xmlns:p14="http://schemas.microsoft.com/office/powerpoint/2010/main" val="387619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a:bodyPr>
          <a:lstStyle/>
          <a:p>
            <a:fld id="{10AEE9AD-F4FF-4764-80EE-361AF9301FC2}" type="slidenum">
              <a:rPr lang="fr-FR" smtClean="0"/>
              <a:pPr/>
              <a:t>2</a:t>
            </a:fld>
            <a:endParaRPr lang="fr-FR"/>
          </a:p>
        </p:txBody>
      </p:sp>
      <p:sp>
        <p:nvSpPr>
          <p:cNvPr id="5" name="Espace réservé du contenu 4"/>
          <p:cNvSpPr>
            <a:spLocks noGrp="1"/>
          </p:cNvSpPr>
          <p:nvPr>
            <p:ph sz="quarter" idx="1"/>
          </p:nvPr>
        </p:nvSpPr>
        <p:spPr>
          <a:xfrm>
            <a:off x="602312" y="1912920"/>
            <a:ext cx="8049931" cy="4495800"/>
          </a:xfrm>
        </p:spPr>
        <p:txBody>
          <a:bodyPr>
            <a:noAutofit/>
          </a:bodyPr>
          <a:lstStyle/>
          <a:p>
            <a:endParaRPr lang="fr-FR" sz="2000" dirty="0"/>
          </a:p>
          <a:p>
            <a:endParaRPr lang="fr-FR" sz="2000" dirty="0"/>
          </a:p>
          <a:p>
            <a:r>
              <a:rPr lang="fr-FR" sz="2000" dirty="0"/>
              <a:t>Création de </a:t>
            </a:r>
            <a:r>
              <a:rPr lang="fr-FR" sz="2000" b="1" dirty="0"/>
              <a:t>AIODM</a:t>
            </a:r>
            <a:r>
              <a:rPr lang="fr-FR" sz="2000" dirty="0"/>
              <a:t> (Alliance Internationale pour les Objectifs du Millénaire) en 2006, à </a:t>
            </a:r>
            <a:r>
              <a:rPr lang="fr-FR" sz="2000" b="1" dirty="0" err="1"/>
              <a:t>Genève</a:t>
            </a:r>
            <a:r>
              <a:rPr lang="fr-FR" sz="2000" dirty="0"/>
              <a:t>, renommée </a:t>
            </a:r>
            <a:r>
              <a:rPr lang="fr-FR" sz="2000" b="1" dirty="0"/>
              <a:t>AIODD</a:t>
            </a:r>
            <a:r>
              <a:rPr lang="fr-FR" sz="2000" dirty="0"/>
              <a:t> suite à l’agenda post-2015. Siège en France, à Annemasse, depuis 2020</a:t>
            </a:r>
          </a:p>
          <a:p>
            <a:endParaRPr lang="fr-FR" sz="2000" dirty="0"/>
          </a:p>
          <a:p>
            <a:r>
              <a:rPr lang="fr-FR" sz="2000" dirty="0"/>
              <a:t>Présence d’antennes nationales dans </a:t>
            </a:r>
            <a:r>
              <a:rPr lang="fr-FR" sz="2000" b="1" dirty="0"/>
              <a:t>20 pays</a:t>
            </a:r>
            <a:r>
              <a:rPr lang="fr-FR" sz="2000" dirty="0"/>
              <a:t> : </a:t>
            </a:r>
            <a:r>
              <a:rPr lang="fr-FR" sz="2000" dirty="0">
                <a:solidFill>
                  <a:srgbClr val="3366FF"/>
                </a:solidFill>
              </a:rPr>
              <a:t>France (Région parisienne), Maroc, Tunisie, Côte d’Ivoire, Bénin, Mali, Sénégal, Cameroun, Togo, Burkina Faso, Niger, République Démocratique du Congo, Congo Brazzaville, Madagascar, Gabon, Inde, Canada, USA, Guinée Conakry (</a:t>
            </a:r>
            <a:r>
              <a:rPr lang="fr-FR" sz="2000" i="1" dirty="0">
                <a:solidFill>
                  <a:srgbClr val="3366FF"/>
                </a:solidFill>
              </a:rPr>
              <a:t>prochainement</a:t>
            </a:r>
            <a:r>
              <a:rPr lang="fr-FR" sz="2000" dirty="0">
                <a:solidFill>
                  <a:srgbClr val="3366FF"/>
                </a:solidFill>
              </a:rPr>
              <a:t>)</a:t>
            </a:r>
          </a:p>
          <a:p>
            <a:pPr marL="0" indent="0">
              <a:buNone/>
            </a:pPr>
            <a:endParaRPr lang="fr-FR" sz="2000" dirty="0">
              <a:solidFill>
                <a:srgbClr val="3366FF"/>
              </a:solidFill>
            </a:endParaRPr>
          </a:p>
          <a:p>
            <a:pPr marL="0" indent="0">
              <a:buNone/>
            </a:pPr>
            <a:endParaRPr lang="fr-FR" sz="2000" dirty="0">
              <a:solidFill>
                <a:srgbClr val="3366FF"/>
              </a:solidFill>
            </a:endParaRPr>
          </a:p>
        </p:txBody>
      </p:sp>
      <p:sp>
        <p:nvSpPr>
          <p:cNvPr id="8" name="Titre 1"/>
          <p:cNvSpPr txBox="1">
            <a:spLocks/>
          </p:cNvSpPr>
          <p:nvPr/>
        </p:nvSpPr>
        <p:spPr>
          <a:xfrm>
            <a:off x="107504" y="1429785"/>
            <a:ext cx="8928992" cy="9906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a:t>Alliance Internationale pour les ODD </a:t>
            </a:r>
          </a:p>
          <a:p>
            <a:r>
              <a:rPr lang="fr-FR" sz="3200" dirty="0"/>
              <a:t>AI-ODD</a:t>
            </a:r>
          </a:p>
        </p:txBody>
      </p:sp>
      <p:pic>
        <p:nvPicPr>
          <p:cNvPr id="9" name="Image 8" descr="IMG_029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2462" y="5770536"/>
            <a:ext cx="1711537" cy="1120828"/>
          </a:xfrm>
          <a:prstGeom prst="rect">
            <a:avLst/>
          </a:prstGeom>
        </p:spPr>
      </p:pic>
      <p:pic>
        <p:nvPicPr>
          <p:cNvPr id="10" name="Image 9" descr="logo AIOD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1105" y="5816641"/>
            <a:ext cx="677024" cy="677024"/>
          </a:xfrm>
          <a:prstGeom prst="ellipse">
            <a:avLst/>
          </a:prstGeom>
          <a:ln>
            <a:noFill/>
          </a:ln>
          <a:effectLst>
            <a:softEdge rad="112500"/>
          </a:effectLst>
        </p:spPr>
      </p:pic>
      <p:pic>
        <p:nvPicPr>
          <p:cNvPr id="6" name="Image 5">
            <a:extLst>
              <a:ext uri="{FF2B5EF4-FFF2-40B4-BE49-F238E27FC236}">
                <a16:creationId xmlns:a16="http://schemas.microsoft.com/office/drawing/2014/main" id="{34AA46F8-8111-49BC-9024-1DA9E8E6DE62}"/>
              </a:ext>
            </a:extLst>
          </p:cNvPr>
          <p:cNvPicPr>
            <a:picLocks noChangeAspect="1"/>
          </p:cNvPicPr>
          <p:nvPr/>
        </p:nvPicPr>
        <p:blipFill>
          <a:blip r:embed="rId4"/>
          <a:stretch>
            <a:fillRect/>
          </a:stretch>
        </p:blipFill>
        <p:spPr>
          <a:xfrm>
            <a:off x="7883442" y="5817701"/>
            <a:ext cx="840372" cy="848793"/>
          </a:xfrm>
          <a:prstGeom prst="rect">
            <a:avLst/>
          </a:prstGeom>
        </p:spPr>
      </p:pic>
    </p:spTree>
    <p:extLst>
      <p:ext uri="{BB962C8B-B14F-4D97-AF65-F5344CB8AC3E}">
        <p14:creationId xmlns:p14="http://schemas.microsoft.com/office/powerpoint/2010/main" val="51247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Conector: Curvo 41">
            <a:extLst>
              <a:ext uri="{FF2B5EF4-FFF2-40B4-BE49-F238E27FC236}">
                <a16:creationId xmlns:a16="http://schemas.microsoft.com/office/drawing/2014/main" id="{F2B10686-2B69-48A0-95BE-FC29E9CBD442}"/>
              </a:ext>
            </a:extLst>
          </p:cNvPr>
          <p:cNvCxnSpPr>
            <a:cxnSpLocks/>
            <a:stCxn id="131" idx="3"/>
          </p:cNvCxnSpPr>
          <p:nvPr/>
        </p:nvCxnSpPr>
        <p:spPr>
          <a:xfrm flipV="1">
            <a:off x="6802152" y="4851505"/>
            <a:ext cx="866493" cy="207880"/>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7" name="Retângulo: Cantos Arredondados 6">
            <a:extLst>
              <a:ext uri="{FF2B5EF4-FFF2-40B4-BE49-F238E27FC236}">
                <a16:creationId xmlns:a16="http://schemas.microsoft.com/office/drawing/2014/main" id="{6D55C1DF-BBBF-4854-95EC-F33777CB27AE}"/>
              </a:ext>
            </a:extLst>
          </p:cNvPr>
          <p:cNvSpPr/>
          <p:nvPr/>
        </p:nvSpPr>
        <p:spPr>
          <a:xfrm>
            <a:off x="90802" y="5638933"/>
            <a:ext cx="8899451" cy="8967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Human</a:t>
            </a:r>
            <a:r>
              <a:rPr lang="pt-BR" sz="1100">
                <a:solidFill>
                  <a:schemeClr val="tx1"/>
                </a:solidFill>
                <a:latin typeface="+mj-lt"/>
              </a:rPr>
              <a:t> </a:t>
            </a:r>
          </a:p>
          <a:p>
            <a:r>
              <a:rPr lang="pt-BR" sz="1100">
                <a:solidFill>
                  <a:schemeClr val="tx1"/>
                </a:solidFill>
                <a:latin typeface="+mj-lt"/>
              </a:rPr>
              <a:t>Capital</a:t>
            </a:r>
            <a:endParaRPr lang="en-US" sz="1100" dirty="0">
              <a:solidFill>
                <a:schemeClr val="tx1"/>
              </a:solidFill>
              <a:latin typeface="+mj-lt"/>
            </a:endParaRPr>
          </a:p>
        </p:txBody>
      </p:sp>
      <p:sp>
        <p:nvSpPr>
          <p:cNvPr id="8" name="Retângulo: Cantos Arredondados 7">
            <a:extLst>
              <a:ext uri="{FF2B5EF4-FFF2-40B4-BE49-F238E27FC236}">
                <a16:creationId xmlns:a16="http://schemas.microsoft.com/office/drawing/2014/main" id="{31918970-5A5B-4E5F-8E38-6C66A31DB204}"/>
              </a:ext>
            </a:extLst>
          </p:cNvPr>
          <p:cNvSpPr/>
          <p:nvPr/>
        </p:nvSpPr>
        <p:spPr>
          <a:xfrm>
            <a:off x="122275" y="3332199"/>
            <a:ext cx="8894129" cy="2218364"/>
          </a:xfrm>
          <a:prstGeom prst="roundRect">
            <a:avLst>
              <a:gd name="adj" fmla="val 108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Internal</a:t>
            </a:r>
            <a:endParaRPr lang="pt-BR" sz="1100">
              <a:solidFill>
                <a:schemeClr val="tx1"/>
              </a:solidFill>
              <a:latin typeface="+mj-lt"/>
            </a:endParaRPr>
          </a:p>
          <a:p>
            <a:r>
              <a:rPr lang="pt-BR" sz="1100">
                <a:solidFill>
                  <a:schemeClr val="tx1"/>
                </a:solidFill>
                <a:latin typeface="+mj-lt"/>
              </a:rPr>
              <a:t>Processes</a:t>
            </a:r>
            <a:endParaRPr lang="en-US" sz="1100" dirty="0">
              <a:solidFill>
                <a:schemeClr val="tx1"/>
              </a:solidFill>
              <a:latin typeface="+mj-lt"/>
            </a:endParaRPr>
          </a:p>
        </p:txBody>
      </p:sp>
      <p:sp>
        <p:nvSpPr>
          <p:cNvPr id="9" name="Retângulo: Cantos Arredondados 8">
            <a:extLst>
              <a:ext uri="{FF2B5EF4-FFF2-40B4-BE49-F238E27FC236}">
                <a16:creationId xmlns:a16="http://schemas.microsoft.com/office/drawing/2014/main" id="{1A60A94F-4BCC-48A2-9668-D072D16F99AD}"/>
              </a:ext>
            </a:extLst>
          </p:cNvPr>
          <p:cNvSpPr/>
          <p:nvPr/>
        </p:nvSpPr>
        <p:spPr>
          <a:xfrm>
            <a:off x="116954" y="2372528"/>
            <a:ext cx="8899451" cy="8967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Customers</a:t>
            </a:r>
            <a:endParaRPr lang="en-US" sz="1100" dirty="0">
              <a:solidFill>
                <a:schemeClr val="tx1"/>
              </a:solidFill>
              <a:latin typeface="+mj-lt"/>
            </a:endParaRPr>
          </a:p>
        </p:txBody>
      </p:sp>
      <p:sp>
        <p:nvSpPr>
          <p:cNvPr id="10" name="Retângulo: Cantos Arredondados 9">
            <a:extLst>
              <a:ext uri="{FF2B5EF4-FFF2-40B4-BE49-F238E27FC236}">
                <a16:creationId xmlns:a16="http://schemas.microsoft.com/office/drawing/2014/main" id="{C91427CF-B17F-4D09-9C02-82F0066B9A23}"/>
              </a:ext>
            </a:extLst>
          </p:cNvPr>
          <p:cNvSpPr/>
          <p:nvPr/>
        </p:nvSpPr>
        <p:spPr>
          <a:xfrm>
            <a:off x="116953" y="1411980"/>
            <a:ext cx="8899451" cy="8967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100" err="1">
                <a:solidFill>
                  <a:schemeClr val="tx1"/>
                </a:solidFill>
                <a:latin typeface="+mj-lt"/>
              </a:rPr>
              <a:t>Finance</a:t>
            </a:r>
            <a:endParaRPr lang="en-US" sz="1100" dirty="0">
              <a:solidFill>
                <a:schemeClr val="tx1"/>
              </a:solidFill>
              <a:latin typeface="+mj-lt"/>
            </a:endParaRPr>
          </a:p>
        </p:txBody>
      </p:sp>
      <p:sp>
        <p:nvSpPr>
          <p:cNvPr id="12" name="Retângulo: Cantos Arredondados 11">
            <a:extLst>
              <a:ext uri="{FF2B5EF4-FFF2-40B4-BE49-F238E27FC236}">
                <a16:creationId xmlns:a16="http://schemas.microsoft.com/office/drawing/2014/main" id="{5A1E1025-9EE6-47B9-808D-619214B9B6AB}"/>
              </a:ext>
            </a:extLst>
          </p:cNvPr>
          <p:cNvSpPr/>
          <p:nvPr/>
        </p:nvSpPr>
        <p:spPr>
          <a:xfrm>
            <a:off x="1935804" y="5759723"/>
            <a:ext cx="1668073" cy="76200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cs typeface="Rubik Light" panose="02000604000000020004" pitchFamily="2" charset="-79"/>
              </a:rPr>
              <a:t>HC1: Encourager et valoriser les approaches  innovantes (services, entreprises….)</a:t>
            </a:r>
          </a:p>
        </p:txBody>
      </p:sp>
      <p:sp>
        <p:nvSpPr>
          <p:cNvPr id="14" name="Retângulo: Cantos Arredondados 13">
            <a:extLst>
              <a:ext uri="{FF2B5EF4-FFF2-40B4-BE49-F238E27FC236}">
                <a16:creationId xmlns:a16="http://schemas.microsoft.com/office/drawing/2014/main" id="{A2B1758B-394E-46A0-A8AD-E178D5750282}"/>
              </a:ext>
            </a:extLst>
          </p:cNvPr>
          <p:cNvSpPr/>
          <p:nvPr/>
        </p:nvSpPr>
        <p:spPr>
          <a:xfrm>
            <a:off x="1814095" y="3664640"/>
            <a:ext cx="1707654" cy="762000"/>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IP6: Améliorer l’accès aux soins, au bien-être mais aussi à la nourriture et alimentation saine</a:t>
            </a:r>
          </a:p>
        </p:txBody>
      </p:sp>
      <p:sp>
        <p:nvSpPr>
          <p:cNvPr id="15" name="Retângulo: Cantos Arredondados 14">
            <a:extLst>
              <a:ext uri="{FF2B5EF4-FFF2-40B4-BE49-F238E27FC236}">
                <a16:creationId xmlns:a16="http://schemas.microsoft.com/office/drawing/2014/main" id="{0D1398FB-59C3-4A43-9B01-9947AA09FBFB}"/>
              </a:ext>
            </a:extLst>
          </p:cNvPr>
          <p:cNvSpPr/>
          <p:nvPr/>
        </p:nvSpPr>
        <p:spPr>
          <a:xfrm>
            <a:off x="2028408" y="4696412"/>
            <a:ext cx="1782488"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cs typeface="Rubik Light" panose="02000604000000020004" pitchFamily="2" charset="-79"/>
            </a:endParaRPr>
          </a:p>
          <a:p>
            <a:pPr algn="ctr"/>
            <a:r>
              <a:rPr lang="en-US" sz="1100" dirty="0">
                <a:solidFill>
                  <a:schemeClr val="tx1"/>
                </a:solidFill>
                <a:cs typeface="Rubik Light" panose="02000604000000020004" pitchFamily="2" charset="-79"/>
              </a:rPr>
              <a:t>IP1: Acccompagner et renforcer les structures – </a:t>
            </a:r>
            <a:r>
              <a:rPr lang="en-US" sz="1100" i="1" dirty="0">
                <a:solidFill>
                  <a:schemeClr val="tx1"/>
                </a:solidFill>
                <a:cs typeface="Rubik Light" panose="02000604000000020004" pitchFamily="2" charset="-79"/>
              </a:rPr>
              <a:t>enfants, familles, ainés, personnes handicapées</a:t>
            </a:r>
          </a:p>
          <a:p>
            <a:pPr algn="ctr"/>
            <a:endParaRPr lang="en-US" sz="1000" i="1" dirty="0">
              <a:solidFill>
                <a:schemeClr val="tx1"/>
              </a:solidFill>
              <a:latin typeface="+mj-lt"/>
              <a:cs typeface="Rubik Light" panose="02000604000000020004" pitchFamily="2" charset="-79"/>
            </a:endParaRPr>
          </a:p>
        </p:txBody>
      </p:sp>
      <p:sp>
        <p:nvSpPr>
          <p:cNvPr id="20" name="Retângulo: Cantos Arredondados 19">
            <a:extLst>
              <a:ext uri="{FF2B5EF4-FFF2-40B4-BE49-F238E27FC236}">
                <a16:creationId xmlns:a16="http://schemas.microsoft.com/office/drawing/2014/main" id="{F7247F8A-6A73-4BB6-8FC0-799DE4D3E6FC}"/>
              </a:ext>
            </a:extLst>
          </p:cNvPr>
          <p:cNvSpPr/>
          <p:nvPr/>
        </p:nvSpPr>
        <p:spPr>
          <a:xfrm>
            <a:off x="6901727" y="4683352"/>
            <a:ext cx="1776272"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100" dirty="0">
                <a:solidFill>
                  <a:schemeClr val="tx1"/>
                </a:solidFill>
                <a:latin typeface="+mj-lt"/>
                <a:cs typeface="Rubik Light" panose="02000604000000020004" pitchFamily="2" charset="-79"/>
              </a:rPr>
              <a:t>IP5: Développer des projets ambitieux au coeur de certains quartiers (Marlioz, thermes…)</a:t>
            </a:r>
          </a:p>
        </p:txBody>
      </p:sp>
      <p:sp>
        <p:nvSpPr>
          <p:cNvPr id="23" name="Retângulo: Cantos Arredondados 22">
            <a:extLst>
              <a:ext uri="{FF2B5EF4-FFF2-40B4-BE49-F238E27FC236}">
                <a16:creationId xmlns:a16="http://schemas.microsoft.com/office/drawing/2014/main" id="{2297D7C7-7857-4921-A7CD-C3BD508FD0D3}"/>
              </a:ext>
            </a:extLst>
          </p:cNvPr>
          <p:cNvSpPr/>
          <p:nvPr/>
        </p:nvSpPr>
        <p:spPr>
          <a:xfrm>
            <a:off x="6965113" y="3647084"/>
            <a:ext cx="2072852" cy="739737"/>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IP4: Développer le tourisme, les termes, commerce, artisanat &amp; agriculture en encourageant les pratiques durables </a:t>
            </a:r>
          </a:p>
        </p:txBody>
      </p:sp>
      <p:sp>
        <p:nvSpPr>
          <p:cNvPr id="25" name="Retângulo: Cantos Arredondados 24">
            <a:extLst>
              <a:ext uri="{FF2B5EF4-FFF2-40B4-BE49-F238E27FC236}">
                <a16:creationId xmlns:a16="http://schemas.microsoft.com/office/drawing/2014/main" id="{5549F187-4F3B-4519-9CA2-C110479E2077}"/>
              </a:ext>
            </a:extLst>
          </p:cNvPr>
          <p:cNvSpPr/>
          <p:nvPr/>
        </p:nvSpPr>
        <p:spPr>
          <a:xfrm>
            <a:off x="5523828" y="1448777"/>
            <a:ext cx="1511216"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chemeClr val="tx1"/>
                </a:solidFill>
                <a:latin typeface="+mj-lt"/>
                <a:cs typeface="Rubik Light" panose="02000604000000020004" pitchFamily="2" charset="-79"/>
              </a:rPr>
              <a:t>F2: Rendre les activités accessibles à tous et valoriser les talents et champions </a:t>
            </a:r>
            <a:endParaRPr lang="en-US" sz="1100" dirty="0">
              <a:solidFill>
                <a:schemeClr val="tx1"/>
              </a:solidFill>
              <a:latin typeface="+mj-lt"/>
              <a:cs typeface="Rubik Light" panose="02000604000000020004" pitchFamily="2" charset="-79"/>
            </a:endParaRPr>
          </a:p>
        </p:txBody>
      </p:sp>
      <p:cxnSp>
        <p:nvCxnSpPr>
          <p:cNvPr id="30" name="Conector: Curvo 29">
            <a:extLst>
              <a:ext uri="{FF2B5EF4-FFF2-40B4-BE49-F238E27FC236}">
                <a16:creationId xmlns:a16="http://schemas.microsoft.com/office/drawing/2014/main" id="{9F964FF1-612D-4119-9AD4-24C25880D9A3}"/>
              </a:ext>
            </a:extLst>
          </p:cNvPr>
          <p:cNvCxnSpPr>
            <a:cxnSpLocks/>
            <a:stCxn id="12" idx="3"/>
          </p:cNvCxnSpPr>
          <p:nvPr/>
        </p:nvCxnSpPr>
        <p:spPr>
          <a:xfrm>
            <a:off x="3603877" y="6140723"/>
            <a:ext cx="1936248" cy="18173"/>
          </a:xfrm>
          <a:prstGeom prst="curvedConnector3">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53" name="Conector: Curvo 52">
            <a:extLst>
              <a:ext uri="{FF2B5EF4-FFF2-40B4-BE49-F238E27FC236}">
                <a16:creationId xmlns:a16="http://schemas.microsoft.com/office/drawing/2014/main" id="{3A356D70-E7E1-40E7-948C-C8DDB5121B06}"/>
              </a:ext>
            </a:extLst>
          </p:cNvPr>
          <p:cNvCxnSpPr>
            <a:cxnSpLocks/>
            <a:stCxn id="12" idx="3"/>
            <a:endCxn id="15" idx="2"/>
          </p:cNvCxnSpPr>
          <p:nvPr/>
        </p:nvCxnSpPr>
        <p:spPr>
          <a:xfrm flipH="1" flipV="1">
            <a:off x="2919652" y="5458412"/>
            <a:ext cx="684225" cy="682311"/>
          </a:xfrm>
          <a:prstGeom prst="curvedConnector4">
            <a:avLst>
              <a:gd name="adj1" fmla="val -33410"/>
              <a:gd name="adj2" fmla="val 7792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59" name="Conector: Curvo 58">
            <a:extLst>
              <a:ext uri="{FF2B5EF4-FFF2-40B4-BE49-F238E27FC236}">
                <a16:creationId xmlns:a16="http://schemas.microsoft.com/office/drawing/2014/main" id="{5A25D355-A0A2-4A3B-98F1-29D52E9FDD47}"/>
              </a:ext>
            </a:extLst>
          </p:cNvPr>
          <p:cNvCxnSpPr>
            <a:cxnSpLocks/>
            <a:stCxn id="15" idx="0"/>
          </p:cNvCxnSpPr>
          <p:nvPr/>
        </p:nvCxnSpPr>
        <p:spPr>
          <a:xfrm rot="5400000" flipH="1" flipV="1">
            <a:off x="3419569" y="3514387"/>
            <a:ext cx="682108" cy="1681942"/>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87" name="Conector: Curvo 86">
            <a:extLst>
              <a:ext uri="{FF2B5EF4-FFF2-40B4-BE49-F238E27FC236}">
                <a16:creationId xmlns:a16="http://schemas.microsoft.com/office/drawing/2014/main" id="{42649D3A-48FA-44D3-8B6B-FD10C6F3CAB8}"/>
              </a:ext>
            </a:extLst>
          </p:cNvPr>
          <p:cNvCxnSpPr>
            <a:cxnSpLocks/>
            <a:stCxn id="23" idx="0"/>
          </p:cNvCxnSpPr>
          <p:nvPr/>
        </p:nvCxnSpPr>
        <p:spPr>
          <a:xfrm rot="16200000" flipV="1">
            <a:off x="7113848" y="2759393"/>
            <a:ext cx="831570" cy="943812"/>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92" name="Conector: Curvo 91">
            <a:extLst>
              <a:ext uri="{FF2B5EF4-FFF2-40B4-BE49-F238E27FC236}">
                <a16:creationId xmlns:a16="http://schemas.microsoft.com/office/drawing/2014/main" id="{9D9F431A-D09E-4A6D-9841-D29582A7A8C0}"/>
              </a:ext>
            </a:extLst>
          </p:cNvPr>
          <p:cNvCxnSpPr>
            <a:cxnSpLocks/>
            <a:stCxn id="23" idx="1"/>
          </p:cNvCxnSpPr>
          <p:nvPr/>
        </p:nvCxnSpPr>
        <p:spPr>
          <a:xfrm rot="10800000">
            <a:off x="4574121" y="2831477"/>
            <a:ext cx="2390992" cy="1185476"/>
          </a:xfrm>
          <a:prstGeom prst="curvedConnector3">
            <a:avLst>
              <a:gd name="adj1" fmla="val 50000"/>
            </a:avLst>
          </a:prstGeom>
          <a:ln w="28575">
            <a:solidFill>
              <a:schemeClr val="accent5"/>
            </a:solidFill>
            <a:prstDash val="sysDot"/>
            <a:headEnd type="none"/>
            <a:tailEnd type="arrow"/>
          </a:ln>
        </p:spPr>
        <p:style>
          <a:lnRef idx="1">
            <a:schemeClr val="dk1"/>
          </a:lnRef>
          <a:fillRef idx="0">
            <a:schemeClr val="dk1"/>
          </a:fillRef>
          <a:effectRef idx="0">
            <a:schemeClr val="dk1"/>
          </a:effectRef>
          <a:fontRef idx="minor">
            <a:schemeClr val="tx1"/>
          </a:fontRef>
        </p:style>
      </p:cxnSp>
      <p:cxnSp>
        <p:nvCxnSpPr>
          <p:cNvPr id="98" name="Conector: Curvo 97">
            <a:extLst>
              <a:ext uri="{FF2B5EF4-FFF2-40B4-BE49-F238E27FC236}">
                <a16:creationId xmlns:a16="http://schemas.microsoft.com/office/drawing/2014/main" id="{65921B1E-FD78-4154-A523-7B0850C5FC42}"/>
              </a:ext>
            </a:extLst>
          </p:cNvPr>
          <p:cNvCxnSpPr>
            <a:cxnSpLocks/>
            <a:stCxn id="14" idx="0"/>
          </p:cNvCxnSpPr>
          <p:nvPr/>
        </p:nvCxnSpPr>
        <p:spPr>
          <a:xfrm rot="5400000" flipH="1" flipV="1">
            <a:off x="2911010" y="1601246"/>
            <a:ext cx="1820306" cy="2306483"/>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110" name="Conector: Curvo 109">
            <a:extLst>
              <a:ext uri="{FF2B5EF4-FFF2-40B4-BE49-F238E27FC236}">
                <a16:creationId xmlns:a16="http://schemas.microsoft.com/office/drawing/2014/main" id="{6F4CDA27-E146-499E-9559-AF2EA3F86F5E}"/>
              </a:ext>
            </a:extLst>
          </p:cNvPr>
          <p:cNvCxnSpPr>
            <a:cxnSpLocks/>
            <a:endCxn id="44" idx="2"/>
          </p:cNvCxnSpPr>
          <p:nvPr/>
        </p:nvCxnSpPr>
        <p:spPr>
          <a:xfrm flipV="1">
            <a:off x="7116766" y="2239882"/>
            <a:ext cx="995611" cy="583894"/>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63" name="Conector: Curvo 62">
            <a:extLst>
              <a:ext uri="{FF2B5EF4-FFF2-40B4-BE49-F238E27FC236}">
                <a16:creationId xmlns:a16="http://schemas.microsoft.com/office/drawing/2014/main" id="{D0B4F230-4FB8-4E0E-BE2C-4D3BDB7BA18D}"/>
              </a:ext>
            </a:extLst>
          </p:cNvPr>
          <p:cNvCxnSpPr>
            <a:cxnSpLocks/>
            <a:stCxn id="23" idx="1"/>
          </p:cNvCxnSpPr>
          <p:nvPr/>
        </p:nvCxnSpPr>
        <p:spPr>
          <a:xfrm rot="10800000">
            <a:off x="6758717" y="2522097"/>
            <a:ext cx="206397" cy="1494857"/>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69" name="Conector: Curvo 68">
            <a:extLst>
              <a:ext uri="{FF2B5EF4-FFF2-40B4-BE49-F238E27FC236}">
                <a16:creationId xmlns:a16="http://schemas.microsoft.com/office/drawing/2014/main" id="{2FDAFADF-8197-4074-A7F6-E9F054F53DE3}"/>
              </a:ext>
            </a:extLst>
          </p:cNvPr>
          <p:cNvCxnSpPr>
            <a:cxnSpLocks/>
            <a:stCxn id="131" idx="0"/>
          </p:cNvCxnSpPr>
          <p:nvPr/>
        </p:nvCxnSpPr>
        <p:spPr>
          <a:xfrm rot="16200000" flipV="1">
            <a:off x="4232250" y="2851830"/>
            <a:ext cx="2500664" cy="1152446"/>
          </a:xfrm>
          <a:prstGeom prst="curvedConnector3">
            <a:avLst>
              <a:gd name="adj1" fmla="val 50000"/>
            </a:avLst>
          </a:prstGeom>
          <a:ln w="28575">
            <a:solidFill>
              <a:schemeClr val="accent5"/>
            </a:solidFill>
            <a:prstDash val="sysDot"/>
            <a:headEnd type="none"/>
            <a:tailEnd type="arrow"/>
          </a:ln>
        </p:spPr>
        <p:style>
          <a:lnRef idx="1">
            <a:schemeClr val="dk1"/>
          </a:lnRef>
          <a:fillRef idx="0">
            <a:schemeClr val="dk1"/>
          </a:fillRef>
          <a:effectRef idx="0">
            <a:schemeClr val="dk1"/>
          </a:effectRef>
          <a:fontRef idx="minor">
            <a:schemeClr val="tx1"/>
          </a:fontRef>
        </p:style>
      </p:cxnSp>
      <p:sp>
        <p:nvSpPr>
          <p:cNvPr id="43" name="Retângulo: Cantos Arredondados 15">
            <a:extLst>
              <a:ext uri="{FF2B5EF4-FFF2-40B4-BE49-F238E27FC236}">
                <a16:creationId xmlns:a16="http://schemas.microsoft.com/office/drawing/2014/main" id="{C1E79722-F27D-4512-9479-479A5BD89DE8}"/>
              </a:ext>
            </a:extLst>
          </p:cNvPr>
          <p:cNvSpPr/>
          <p:nvPr/>
        </p:nvSpPr>
        <p:spPr>
          <a:xfrm>
            <a:off x="3603877" y="3652649"/>
            <a:ext cx="1269000"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cs typeface="Rubik Light" panose="02000604000000020004" pitchFamily="2" charset="-79"/>
              </a:rPr>
              <a:t>F1: Renforcer le sentiment de sécurité et sureté</a:t>
            </a:r>
          </a:p>
        </p:txBody>
      </p:sp>
      <p:sp>
        <p:nvSpPr>
          <p:cNvPr id="44" name="Retângulo: Cantos Arredondados 24">
            <a:extLst>
              <a:ext uri="{FF2B5EF4-FFF2-40B4-BE49-F238E27FC236}">
                <a16:creationId xmlns:a16="http://schemas.microsoft.com/office/drawing/2014/main" id="{C9D31DDD-7C28-454D-8E8A-9423C03044F6}"/>
              </a:ext>
            </a:extLst>
          </p:cNvPr>
          <p:cNvSpPr/>
          <p:nvPr/>
        </p:nvSpPr>
        <p:spPr>
          <a:xfrm>
            <a:off x="7299932" y="1477882"/>
            <a:ext cx="1624889"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a:solidFill>
                  <a:schemeClr val="tx1"/>
                </a:solidFill>
                <a:latin typeface="+mj-lt"/>
                <a:cs typeface="Rubik Light" panose="02000604000000020004" pitchFamily="2" charset="-79"/>
              </a:rPr>
              <a:t>F2: Offrir l’accès à des activités et animations gratuites pour un grand nombre </a:t>
            </a:r>
            <a:endParaRPr lang="en-US" sz="1100" dirty="0">
              <a:solidFill>
                <a:schemeClr val="tx1"/>
              </a:solidFill>
              <a:latin typeface="+mj-lt"/>
              <a:cs typeface="Rubik Light" panose="02000604000000020004" pitchFamily="2" charset="-79"/>
            </a:endParaRPr>
          </a:p>
        </p:txBody>
      </p:sp>
      <p:sp>
        <p:nvSpPr>
          <p:cNvPr id="131" name="Retângulo: Cantos Arredondados 20">
            <a:extLst>
              <a:ext uri="{FF2B5EF4-FFF2-40B4-BE49-F238E27FC236}">
                <a16:creationId xmlns:a16="http://schemas.microsoft.com/office/drawing/2014/main" id="{3776EB05-B099-4556-A5AB-DF7CC22301EB}"/>
              </a:ext>
            </a:extLst>
          </p:cNvPr>
          <p:cNvSpPr/>
          <p:nvPr/>
        </p:nvSpPr>
        <p:spPr>
          <a:xfrm>
            <a:off x="5315458" y="4678385"/>
            <a:ext cx="1486694" cy="762000"/>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IP3: Tendre vers un développement urbain maitrisé et des transports doux</a:t>
            </a:r>
          </a:p>
        </p:txBody>
      </p:sp>
      <p:sp>
        <p:nvSpPr>
          <p:cNvPr id="138" name="Retângulo: Cantos Arredondados 21">
            <a:extLst>
              <a:ext uri="{FF2B5EF4-FFF2-40B4-BE49-F238E27FC236}">
                <a16:creationId xmlns:a16="http://schemas.microsoft.com/office/drawing/2014/main" id="{2C22A5A4-7EA3-44B5-B76E-7A9F9599C038}"/>
              </a:ext>
            </a:extLst>
          </p:cNvPr>
          <p:cNvSpPr/>
          <p:nvPr/>
        </p:nvSpPr>
        <p:spPr>
          <a:xfrm>
            <a:off x="4926317" y="3645039"/>
            <a:ext cx="1990707" cy="762000"/>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IP2: Etre exemplaire en matière d’eau, d’environnement, cadre de vie &amp; développement durable</a:t>
            </a:r>
          </a:p>
        </p:txBody>
      </p:sp>
      <p:sp>
        <p:nvSpPr>
          <p:cNvPr id="152" name="Retângulo: Cantos Arredondados 25">
            <a:extLst>
              <a:ext uri="{FF2B5EF4-FFF2-40B4-BE49-F238E27FC236}">
                <a16:creationId xmlns:a16="http://schemas.microsoft.com/office/drawing/2014/main" id="{D637C18F-9592-4AAC-B282-658E9076359B}"/>
              </a:ext>
            </a:extLst>
          </p:cNvPr>
          <p:cNvSpPr/>
          <p:nvPr/>
        </p:nvSpPr>
        <p:spPr>
          <a:xfrm>
            <a:off x="5363187" y="2421383"/>
            <a:ext cx="1849656"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C2: Optimiser les finances publiques &amp; l’engagement des partenaires pour offrir des prestations gratuites</a:t>
            </a:r>
          </a:p>
        </p:txBody>
      </p:sp>
      <p:sp>
        <p:nvSpPr>
          <p:cNvPr id="154" name="Retângulo: Cantos Arredondados 12">
            <a:extLst>
              <a:ext uri="{FF2B5EF4-FFF2-40B4-BE49-F238E27FC236}">
                <a16:creationId xmlns:a16="http://schemas.microsoft.com/office/drawing/2014/main" id="{AB51F36B-98CB-461E-9897-58FBBA0C4A04}"/>
              </a:ext>
            </a:extLst>
          </p:cNvPr>
          <p:cNvSpPr/>
          <p:nvPr/>
        </p:nvSpPr>
        <p:spPr>
          <a:xfrm>
            <a:off x="3002869" y="2436643"/>
            <a:ext cx="1582192"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cs typeface="Rubik Light" panose="02000604000000020004" pitchFamily="2" charset="-79"/>
              </a:rPr>
              <a:t>C1: Maitriser les finances publiques (ne pas augmenter les impots)</a:t>
            </a:r>
          </a:p>
        </p:txBody>
      </p:sp>
      <p:cxnSp>
        <p:nvCxnSpPr>
          <p:cNvPr id="157" name="Conector: Curvo 109">
            <a:extLst>
              <a:ext uri="{FF2B5EF4-FFF2-40B4-BE49-F238E27FC236}">
                <a16:creationId xmlns:a16="http://schemas.microsoft.com/office/drawing/2014/main" id="{5653DE8B-96D6-4043-BB7C-4232B2EDB154}"/>
              </a:ext>
            </a:extLst>
          </p:cNvPr>
          <p:cNvCxnSpPr>
            <a:cxnSpLocks/>
            <a:stCxn id="44" idx="1"/>
            <a:endCxn id="25" idx="3"/>
          </p:cNvCxnSpPr>
          <p:nvPr/>
        </p:nvCxnSpPr>
        <p:spPr>
          <a:xfrm rot="10800000">
            <a:off x="7035044" y="1829778"/>
            <a:ext cx="264888" cy="29105"/>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162" name="Conector: Curvo 109">
            <a:extLst>
              <a:ext uri="{FF2B5EF4-FFF2-40B4-BE49-F238E27FC236}">
                <a16:creationId xmlns:a16="http://schemas.microsoft.com/office/drawing/2014/main" id="{7B768246-9086-4E6A-8EA2-43664261333C}"/>
              </a:ext>
            </a:extLst>
          </p:cNvPr>
          <p:cNvCxnSpPr>
            <a:cxnSpLocks/>
            <a:stCxn id="25" idx="1"/>
          </p:cNvCxnSpPr>
          <p:nvPr/>
        </p:nvCxnSpPr>
        <p:spPr>
          <a:xfrm rot="10800000">
            <a:off x="4903830" y="1811273"/>
            <a:ext cx="619998" cy="18504"/>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166" name="Retângulo: Cantos Arredondados 10">
            <a:extLst>
              <a:ext uri="{FF2B5EF4-FFF2-40B4-BE49-F238E27FC236}">
                <a16:creationId xmlns:a16="http://schemas.microsoft.com/office/drawing/2014/main" id="{AB290724-6393-48C5-B28F-D1D293ED3E68}"/>
              </a:ext>
            </a:extLst>
          </p:cNvPr>
          <p:cNvSpPr/>
          <p:nvPr/>
        </p:nvSpPr>
        <p:spPr>
          <a:xfrm>
            <a:off x="2377366" y="79958"/>
            <a:ext cx="6547455" cy="130268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Rubik Medium" panose="02000604000000020004" pitchFamily="2" charset="-79"/>
                <a:cs typeface="Rubik Medium" panose="02000604000000020004" pitchFamily="2" charset="-79"/>
              </a:rPr>
              <a:t>Etre reconnue comme une ville </a:t>
            </a:r>
            <a:r>
              <a:rPr lang="en-US" b="1" dirty="0">
                <a:solidFill>
                  <a:srgbClr val="00B050"/>
                </a:solidFill>
                <a:latin typeface="Rubik Medium" panose="02000604000000020004" pitchFamily="2" charset="-79"/>
                <a:cs typeface="Rubik Medium" panose="02000604000000020004" pitchFamily="2" charset="-79"/>
              </a:rPr>
              <a:t>verte</a:t>
            </a:r>
            <a:r>
              <a:rPr lang="en-US" b="1" dirty="0">
                <a:solidFill>
                  <a:srgbClr val="002060"/>
                </a:solidFill>
                <a:latin typeface="Rubik Medium" panose="02000604000000020004" pitchFamily="2" charset="-79"/>
                <a:cs typeface="Rubik Medium" panose="02000604000000020004" pitchFamily="2" charset="-79"/>
              </a:rPr>
              <a:t>, sûre et attractive, avec un </a:t>
            </a:r>
            <a:r>
              <a:rPr lang="en-US" b="1" dirty="0" err="1">
                <a:solidFill>
                  <a:srgbClr val="002060"/>
                </a:solidFill>
                <a:latin typeface="Rubik Medium" panose="02000604000000020004" pitchFamily="2" charset="-79"/>
                <a:cs typeface="Rubik Medium" panose="02000604000000020004" pitchFamily="2" charset="-79"/>
              </a:rPr>
              <a:t>urbanisme</a:t>
            </a:r>
            <a:r>
              <a:rPr lang="en-US" b="1" dirty="0">
                <a:solidFill>
                  <a:srgbClr val="002060"/>
                </a:solidFill>
                <a:latin typeface="Rubik Medium" panose="02000604000000020004" pitchFamily="2" charset="-79"/>
                <a:cs typeface="Rubik Medium" panose="02000604000000020004" pitchFamily="2" charset="-79"/>
              </a:rPr>
              <a:t> </a:t>
            </a:r>
            <a:r>
              <a:rPr lang="en-US" b="1" dirty="0" err="1">
                <a:solidFill>
                  <a:srgbClr val="002060"/>
                </a:solidFill>
                <a:latin typeface="Rubik Medium" panose="02000604000000020004" pitchFamily="2" charset="-79"/>
                <a:cs typeface="Rubik Medium" panose="02000604000000020004" pitchFamily="2" charset="-79"/>
              </a:rPr>
              <a:t>maitrisé</a:t>
            </a:r>
            <a:r>
              <a:rPr lang="en-US" b="1" dirty="0">
                <a:solidFill>
                  <a:srgbClr val="002060"/>
                </a:solidFill>
                <a:latin typeface="Rubik Medium" panose="02000604000000020004" pitchFamily="2" charset="-79"/>
                <a:cs typeface="Rubik Medium" panose="02000604000000020004" pitchFamily="2" charset="-79"/>
              </a:rPr>
              <a:t> et des </a:t>
            </a:r>
            <a:r>
              <a:rPr lang="en-US" b="1" dirty="0">
                <a:solidFill>
                  <a:srgbClr val="00B050"/>
                </a:solidFill>
                <a:latin typeface="Rubik Medium" panose="02000604000000020004" pitchFamily="2" charset="-79"/>
                <a:cs typeface="Rubik Medium" panose="02000604000000020004" pitchFamily="2" charset="-79"/>
              </a:rPr>
              <a:t>initiatives </a:t>
            </a:r>
            <a:r>
              <a:rPr lang="en-US" b="1" dirty="0" err="1">
                <a:solidFill>
                  <a:srgbClr val="00B050"/>
                </a:solidFill>
                <a:latin typeface="Rubik Medium" panose="02000604000000020004" pitchFamily="2" charset="-79"/>
                <a:cs typeface="Rubik Medium" panose="02000604000000020004" pitchFamily="2" charset="-79"/>
              </a:rPr>
              <a:t>inclusives</a:t>
            </a:r>
            <a:r>
              <a:rPr lang="en-US" b="1" dirty="0">
                <a:solidFill>
                  <a:srgbClr val="00B050"/>
                </a:solidFill>
                <a:latin typeface="Rubik Medium" panose="02000604000000020004" pitchFamily="2" charset="-79"/>
                <a:cs typeface="Rubik Medium" panose="02000604000000020004" pitchFamily="2" charset="-79"/>
              </a:rPr>
              <a:t>, </a:t>
            </a:r>
            <a:r>
              <a:rPr lang="en-US" b="1" dirty="0">
                <a:solidFill>
                  <a:srgbClr val="002060"/>
                </a:solidFill>
                <a:latin typeface="Rubik Medium" panose="02000604000000020004" pitchFamily="2" charset="-79"/>
                <a:cs typeface="Rubik Medium" panose="02000604000000020004" pitchFamily="2" charset="-79"/>
              </a:rPr>
              <a:t>pour des projets co-construits avec les habitants</a:t>
            </a:r>
          </a:p>
        </p:txBody>
      </p:sp>
      <p:sp>
        <p:nvSpPr>
          <p:cNvPr id="48" name="Retângulo: Cantos Arredondados 13">
            <a:extLst>
              <a:ext uri="{FF2B5EF4-FFF2-40B4-BE49-F238E27FC236}">
                <a16:creationId xmlns:a16="http://schemas.microsoft.com/office/drawing/2014/main" id="{1DFE56CD-0D78-4474-A9B3-92555218F89B}"/>
              </a:ext>
            </a:extLst>
          </p:cNvPr>
          <p:cNvSpPr/>
          <p:nvPr/>
        </p:nvSpPr>
        <p:spPr>
          <a:xfrm>
            <a:off x="2346394" y="1463025"/>
            <a:ext cx="1559643" cy="745251"/>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IP6: Améliorer la qualité de vie pour tous et </a:t>
            </a:r>
            <a:r>
              <a:rPr lang="en-US" sz="1100" dirty="0" err="1">
                <a:solidFill>
                  <a:schemeClr val="tx1"/>
                </a:solidFill>
                <a:latin typeface="+mj-lt"/>
                <a:cs typeface="Rubik Light" panose="02000604000000020004" pitchFamily="2" charset="-79"/>
              </a:rPr>
              <a:t>l’accès</a:t>
            </a:r>
            <a:r>
              <a:rPr lang="en-US" sz="1100" dirty="0">
                <a:solidFill>
                  <a:schemeClr val="tx1"/>
                </a:solidFill>
                <a:latin typeface="+mj-lt"/>
                <a:cs typeface="Rubik Light" panose="02000604000000020004" pitchFamily="2" charset="-79"/>
              </a:rPr>
              <a:t> un emploi décent</a:t>
            </a:r>
          </a:p>
        </p:txBody>
      </p:sp>
      <p:pic>
        <p:nvPicPr>
          <p:cNvPr id="49" name="Image 48">
            <a:extLst>
              <a:ext uri="{FF2B5EF4-FFF2-40B4-BE49-F238E27FC236}">
                <a16:creationId xmlns:a16="http://schemas.microsoft.com/office/drawing/2014/main" id="{148965CC-3D1C-470E-B339-AD00EB290523}"/>
              </a:ext>
            </a:extLst>
          </p:cNvPr>
          <p:cNvPicPr>
            <a:picLocks noChangeAspect="1"/>
          </p:cNvPicPr>
          <p:nvPr/>
        </p:nvPicPr>
        <p:blipFill>
          <a:blip r:embed="rId2"/>
          <a:stretch>
            <a:fillRect/>
          </a:stretch>
        </p:blipFill>
        <p:spPr>
          <a:xfrm>
            <a:off x="116953" y="53660"/>
            <a:ext cx="2036481" cy="1176122"/>
          </a:xfrm>
          <a:prstGeom prst="rect">
            <a:avLst/>
          </a:prstGeom>
        </p:spPr>
      </p:pic>
      <p:sp>
        <p:nvSpPr>
          <p:cNvPr id="52" name="Retângulo: Cantos Arredondados 17">
            <a:extLst>
              <a:ext uri="{FF2B5EF4-FFF2-40B4-BE49-F238E27FC236}">
                <a16:creationId xmlns:a16="http://schemas.microsoft.com/office/drawing/2014/main" id="{166DF5FB-7810-41C6-92E3-9951EF9928A6}"/>
              </a:ext>
            </a:extLst>
          </p:cNvPr>
          <p:cNvSpPr/>
          <p:nvPr/>
        </p:nvSpPr>
        <p:spPr>
          <a:xfrm>
            <a:off x="3764662" y="5754364"/>
            <a:ext cx="1507271" cy="762000"/>
          </a:xfrm>
          <a:prstGeom prst="roundRect">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HC2: Renforcer  l’égalité, à tous les </a:t>
            </a:r>
            <a:r>
              <a:rPr lang="en-US" sz="1100" dirty="0" err="1">
                <a:solidFill>
                  <a:schemeClr val="tx1"/>
                </a:solidFill>
                <a:latin typeface="+mj-lt"/>
                <a:cs typeface="Rubik Light" panose="02000604000000020004" pitchFamily="2" charset="-79"/>
              </a:rPr>
              <a:t>niveaux</a:t>
            </a:r>
            <a:r>
              <a:rPr lang="en-US" sz="1100" dirty="0">
                <a:solidFill>
                  <a:schemeClr val="tx1"/>
                </a:solidFill>
                <a:latin typeface="+mj-lt"/>
                <a:cs typeface="Rubik Light" panose="02000604000000020004" pitchFamily="2" charset="-79"/>
              </a:rPr>
              <a:t>, et le bien-être au travail</a:t>
            </a:r>
          </a:p>
        </p:txBody>
      </p:sp>
      <p:sp>
        <p:nvSpPr>
          <p:cNvPr id="88" name="Retângulo: Cantos Arredondados 15">
            <a:extLst>
              <a:ext uri="{FF2B5EF4-FFF2-40B4-BE49-F238E27FC236}">
                <a16:creationId xmlns:a16="http://schemas.microsoft.com/office/drawing/2014/main" id="{82A8553F-A948-4DC3-8981-AE607987F78C}"/>
              </a:ext>
            </a:extLst>
          </p:cNvPr>
          <p:cNvSpPr/>
          <p:nvPr/>
        </p:nvSpPr>
        <p:spPr>
          <a:xfrm>
            <a:off x="3971283" y="1436819"/>
            <a:ext cx="1269000"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cs typeface="Rubik Light" panose="02000604000000020004" pitchFamily="2" charset="-79"/>
              </a:rPr>
              <a:t>F1: Donner le sentiment de se “sentir bien” dans sa ville </a:t>
            </a:r>
          </a:p>
        </p:txBody>
      </p:sp>
      <p:sp>
        <p:nvSpPr>
          <p:cNvPr id="45" name="Retângulo: Cantos Arredondados 17">
            <a:extLst>
              <a:ext uri="{FF2B5EF4-FFF2-40B4-BE49-F238E27FC236}">
                <a16:creationId xmlns:a16="http://schemas.microsoft.com/office/drawing/2014/main" id="{6BC710DE-E044-44A4-8D09-F0124CB7B2EF}"/>
              </a:ext>
            </a:extLst>
          </p:cNvPr>
          <p:cNvSpPr/>
          <p:nvPr/>
        </p:nvSpPr>
        <p:spPr>
          <a:xfrm>
            <a:off x="5506783" y="5754449"/>
            <a:ext cx="1581021" cy="76200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cs typeface="Rubik Light" panose="02000604000000020004" pitchFamily="2" charset="-79"/>
              </a:rPr>
              <a:t>HC2: Avoir une vision partagée, une relation de proximité et approche participative et citoyenne</a:t>
            </a:r>
          </a:p>
        </p:txBody>
      </p:sp>
      <p:sp>
        <p:nvSpPr>
          <p:cNvPr id="47" name="Retângulo: Cantos Arredondados 18">
            <a:extLst>
              <a:ext uri="{FF2B5EF4-FFF2-40B4-BE49-F238E27FC236}">
                <a16:creationId xmlns:a16="http://schemas.microsoft.com/office/drawing/2014/main" id="{F8FDC9A7-A190-45FF-A853-25B3D408784F}"/>
              </a:ext>
            </a:extLst>
          </p:cNvPr>
          <p:cNvSpPr/>
          <p:nvPr/>
        </p:nvSpPr>
        <p:spPr>
          <a:xfrm>
            <a:off x="7322654" y="5760324"/>
            <a:ext cx="1602167" cy="762000"/>
          </a:xfrm>
          <a:prstGeom prst="roundRect">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0" i="1" dirty="0">
                <a:solidFill>
                  <a:schemeClr val="tx1"/>
                </a:solidFill>
                <a:cs typeface="Rubik Light" panose="02000604000000020004" pitchFamily="2" charset="-79"/>
              </a:rPr>
              <a:t>HC3: Renforcer la coordination entre élus &amp; agents, Ville et Grand Lac</a:t>
            </a:r>
          </a:p>
        </p:txBody>
      </p:sp>
      <p:cxnSp>
        <p:nvCxnSpPr>
          <p:cNvPr id="51" name="Conector: Curvo 28">
            <a:extLst>
              <a:ext uri="{FF2B5EF4-FFF2-40B4-BE49-F238E27FC236}">
                <a16:creationId xmlns:a16="http://schemas.microsoft.com/office/drawing/2014/main" id="{18114D04-7563-44E4-B2D2-169156DFD012}"/>
              </a:ext>
            </a:extLst>
          </p:cNvPr>
          <p:cNvCxnSpPr>
            <a:cxnSpLocks/>
            <a:endCxn id="45" idx="3"/>
          </p:cNvCxnSpPr>
          <p:nvPr/>
        </p:nvCxnSpPr>
        <p:spPr>
          <a:xfrm rot="10800000">
            <a:off x="7087804" y="6135450"/>
            <a:ext cx="234850" cy="16155"/>
          </a:xfrm>
          <a:prstGeom prst="curvedConnector3">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61" name="Retângulo: Cantos Arredondados 14">
            <a:extLst>
              <a:ext uri="{FF2B5EF4-FFF2-40B4-BE49-F238E27FC236}">
                <a16:creationId xmlns:a16="http://schemas.microsoft.com/office/drawing/2014/main" id="{A00C8369-FA49-452D-B529-D33FC98B0110}"/>
              </a:ext>
            </a:extLst>
          </p:cNvPr>
          <p:cNvSpPr/>
          <p:nvPr/>
        </p:nvSpPr>
        <p:spPr>
          <a:xfrm>
            <a:off x="3877167" y="4683353"/>
            <a:ext cx="1313264" cy="76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cs typeface="Rubik Light" panose="02000604000000020004" pitchFamily="2" charset="-79"/>
              </a:rPr>
              <a:t>IP1: Eduquer et sensibiliser à la citoyenneté et au développement durable</a:t>
            </a:r>
            <a:endParaRPr lang="en-US" sz="1000" i="1" dirty="0">
              <a:solidFill>
                <a:schemeClr val="tx1"/>
              </a:solidFill>
              <a:cs typeface="Rubik Light" panose="02000604000000020004" pitchFamily="2" charset="-79"/>
            </a:endParaRPr>
          </a:p>
        </p:txBody>
      </p:sp>
      <p:sp>
        <p:nvSpPr>
          <p:cNvPr id="2" name="Retângulo: Cantos Arredondados 17">
            <a:extLst>
              <a:ext uri="{FF2B5EF4-FFF2-40B4-BE49-F238E27FC236}">
                <a16:creationId xmlns:a16="http://schemas.microsoft.com/office/drawing/2014/main" id="{5B0EB5C1-6EBD-42A4-9623-8395866F5A7E}"/>
              </a:ext>
            </a:extLst>
          </p:cNvPr>
          <p:cNvSpPr/>
          <p:nvPr/>
        </p:nvSpPr>
        <p:spPr>
          <a:xfrm>
            <a:off x="1209769" y="1457205"/>
            <a:ext cx="997191" cy="762000"/>
          </a:xfrm>
          <a:prstGeom prst="roundRect">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j-lt"/>
                <a:cs typeface="Rubik Light" panose="02000604000000020004" pitchFamily="2" charset="-79"/>
              </a:rPr>
              <a:t>Améliorer la vie, là-bas, pour réduire les inégaités</a:t>
            </a:r>
          </a:p>
        </p:txBody>
      </p:sp>
      <p:sp>
        <p:nvSpPr>
          <p:cNvPr id="3" name="Titre 3">
            <a:extLst>
              <a:ext uri="{FF2B5EF4-FFF2-40B4-BE49-F238E27FC236}">
                <a16:creationId xmlns:a16="http://schemas.microsoft.com/office/drawing/2014/main" id="{9CC0D592-B200-4A59-95EB-1B4CA6E9DBCB}"/>
              </a:ext>
            </a:extLst>
          </p:cNvPr>
          <p:cNvSpPr txBox="1">
            <a:spLocks/>
          </p:cNvSpPr>
          <p:nvPr/>
        </p:nvSpPr>
        <p:spPr>
          <a:xfrm rot="20276390">
            <a:off x="-485746" y="427257"/>
            <a:ext cx="3642409" cy="350336"/>
          </a:xfrm>
          <a:prstGeom prst="rect">
            <a:avLst/>
          </a:prstGeom>
          <a:solidFill>
            <a:srgbClr val="FFFF00"/>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1600" dirty="0"/>
              <a:t>Carte stratégique globale</a:t>
            </a:r>
          </a:p>
        </p:txBody>
      </p:sp>
      <p:sp>
        <p:nvSpPr>
          <p:cNvPr id="41" name="Ellipse 40">
            <a:extLst>
              <a:ext uri="{FF2B5EF4-FFF2-40B4-BE49-F238E27FC236}">
                <a16:creationId xmlns:a16="http://schemas.microsoft.com/office/drawing/2014/main" id="{CC8F4E8B-A277-4BA9-9E70-4F8775EF23C4}"/>
              </a:ext>
            </a:extLst>
          </p:cNvPr>
          <p:cNvSpPr/>
          <p:nvPr/>
        </p:nvSpPr>
        <p:spPr>
          <a:xfrm>
            <a:off x="2769840" y="2182003"/>
            <a:ext cx="1219042" cy="204987"/>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 8, 11</a:t>
            </a:r>
          </a:p>
        </p:txBody>
      </p:sp>
      <p:sp>
        <p:nvSpPr>
          <p:cNvPr id="46" name="Ellipse 45">
            <a:extLst>
              <a:ext uri="{FF2B5EF4-FFF2-40B4-BE49-F238E27FC236}">
                <a16:creationId xmlns:a16="http://schemas.microsoft.com/office/drawing/2014/main" id="{0DCED62E-E312-485B-B227-0365F3664E3F}"/>
              </a:ext>
            </a:extLst>
          </p:cNvPr>
          <p:cNvSpPr/>
          <p:nvPr/>
        </p:nvSpPr>
        <p:spPr>
          <a:xfrm>
            <a:off x="4574120" y="2126705"/>
            <a:ext cx="871655"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11</a:t>
            </a:r>
            <a:endParaRPr lang="fr-FR" sz="1200" b="1" dirty="0">
              <a:solidFill>
                <a:srgbClr val="002060"/>
              </a:solidFill>
            </a:endParaRPr>
          </a:p>
        </p:txBody>
      </p:sp>
      <p:sp>
        <p:nvSpPr>
          <p:cNvPr id="50" name="Ellipse 49">
            <a:extLst>
              <a:ext uri="{FF2B5EF4-FFF2-40B4-BE49-F238E27FC236}">
                <a16:creationId xmlns:a16="http://schemas.microsoft.com/office/drawing/2014/main" id="{DAB68348-E56F-4EB6-A7F5-29D416A304C5}"/>
              </a:ext>
            </a:extLst>
          </p:cNvPr>
          <p:cNvSpPr/>
          <p:nvPr/>
        </p:nvSpPr>
        <p:spPr>
          <a:xfrm>
            <a:off x="6354068" y="2147391"/>
            <a:ext cx="1046517"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 17</a:t>
            </a:r>
            <a:endParaRPr lang="fr-FR" sz="1200" b="1" dirty="0">
              <a:solidFill>
                <a:srgbClr val="002060"/>
              </a:solidFill>
            </a:endParaRPr>
          </a:p>
        </p:txBody>
      </p:sp>
      <p:sp>
        <p:nvSpPr>
          <p:cNvPr id="54" name="Ellipse 53">
            <a:extLst>
              <a:ext uri="{FF2B5EF4-FFF2-40B4-BE49-F238E27FC236}">
                <a16:creationId xmlns:a16="http://schemas.microsoft.com/office/drawing/2014/main" id="{BF2F90A9-608A-46A5-8DF4-8B67F88A36F6}"/>
              </a:ext>
            </a:extLst>
          </p:cNvPr>
          <p:cNvSpPr/>
          <p:nvPr/>
        </p:nvSpPr>
        <p:spPr>
          <a:xfrm>
            <a:off x="7993569" y="2182051"/>
            <a:ext cx="1059901"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 4</a:t>
            </a:r>
            <a:endParaRPr lang="fr-FR" sz="1200" b="1" dirty="0">
              <a:solidFill>
                <a:srgbClr val="002060"/>
              </a:solidFill>
            </a:endParaRPr>
          </a:p>
        </p:txBody>
      </p:sp>
      <p:sp>
        <p:nvSpPr>
          <p:cNvPr id="55" name="Ellipse 54">
            <a:extLst>
              <a:ext uri="{FF2B5EF4-FFF2-40B4-BE49-F238E27FC236}">
                <a16:creationId xmlns:a16="http://schemas.microsoft.com/office/drawing/2014/main" id="{F58518E7-3FDB-4011-AABC-AA8797D28513}"/>
              </a:ext>
            </a:extLst>
          </p:cNvPr>
          <p:cNvSpPr/>
          <p:nvPr/>
        </p:nvSpPr>
        <p:spPr>
          <a:xfrm>
            <a:off x="1436097" y="2201451"/>
            <a:ext cx="903868" cy="204987"/>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17</a:t>
            </a:r>
          </a:p>
        </p:txBody>
      </p:sp>
      <p:sp>
        <p:nvSpPr>
          <p:cNvPr id="56" name="Ellipse 55">
            <a:extLst>
              <a:ext uri="{FF2B5EF4-FFF2-40B4-BE49-F238E27FC236}">
                <a16:creationId xmlns:a16="http://schemas.microsoft.com/office/drawing/2014/main" id="{D6CC8CF7-51E2-4A93-A22C-81994A888223}"/>
              </a:ext>
            </a:extLst>
          </p:cNvPr>
          <p:cNvSpPr/>
          <p:nvPr/>
        </p:nvSpPr>
        <p:spPr>
          <a:xfrm>
            <a:off x="3709091" y="3174117"/>
            <a:ext cx="1057101"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 5</a:t>
            </a:r>
            <a:endParaRPr lang="fr-FR" sz="1200" b="1" dirty="0">
              <a:solidFill>
                <a:srgbClr val="002060"/>
              </a:solidFill>
            </a:endParaRPr>
          </a:p>
        </p:txBody>
      </p:sp>
      <p:sp>
        <p:nvSpPr>
          <p:cNvPr id="57" name="Ellipse 56">
            <a:extLst>
              <a:ext uri="{FF2B5EF4-FFF2-40B4-BE49-F238E27FC236}">
                <a16:creationId xmlns:a16="http://schemas.microsoft.com/office/drawing/2014/main" id="{B90CC826-BF77-496A-A91D-E1B559ACCBE1}"/>
              </a:ext>
            </a:extLst>
          </p:cNvPr>
          <p:cNvSpPr/>
          <p:nvPr/>
        </p:nvSpPr>
        <p:spPr>
          <a:xfrm>
            <a:off x="6717532" y="3104358"/>
            <a:ext cx="871655"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17</a:t>
            </a:r>
            <a:endParaRPr lang="fr-FR" sz="1200" b="1" dirty="0">
              <a:solidFill>
                <a:srgbClr val="002060"/>
              </a:solidFill>
            </a:endParaRPr>
          </a:p>
        </p:txBody>
      </p:sp>
      <p:sp>
        <p:nvSpPr>
          <p:cNvPr id="58" name="Ellipse 57">
            <a:extLst>
              <a:ext uri="{FF2B5EF4-FFF2-40B4-BE49-F238E27FC236}">
                <a16:creationId xmlns:a16="http://schemas.microsoft.com/office/drawing/2014/main" id="{FECB2BDA-0266-4240-A540-189E304E30FA}"/>
              </a:ext>
            </a:extLst>
          </p:cNvPr>
          <p:cNvSpPr/>
          <p:nvPr/>
        </p:nvSpPr>
        <p:spPr>
          <a:xfrm>
            <a:off x="1209769" y="4341329"/>
            <a:ext cx="1044396" cy="238634"/>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2 &amp; 3</a:t>
            </a:r>
            <a:endParaRPr lang="fr-FR" sz="1200" b="1" dirty="0">
              <a:solidFill>
                <a:srgbClr val="002060"/>
              </a:solidFill>
            </a:endParaRPr>
          </a:p>
        </p:txBody>
      </p:sp>
      <p:sp>
        <p:nvSpPr>
          <p:cNvPr id="60" name="Ellipse 59">
            <a:extLst>
              <a:ext uri="{FF2B5EF4-FFF2-40B4-BE49-F238E27FC236}">
                <a16:creationId xmlns:a16="http://schemas.microsoft.com/office/drawing/2014/main" id="{CD804EE0-C6CA-422F-9976-027690AE7C1E}"/>
              </a:ext>
            </a:extLst>
          </p:cNvPr>
          <p:cNvSpPr/>
          <p:nvPr/>
        </p:nvSpPr>
        <p:spPr>
          <a:xfrm>
            <a:off x="5267081" y="4367272"/>
            <a:ext cx="2062824"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6, 7, 11, 13, 14, 15</a:t>
            </a:r>
            <a:endParaRPr lang="fr-FR" sz="1200" b="1" dirty="0">
              <a:solidFill>
                <a:srgbClr val="002060"/>
              </a:solidFill>
            </a:endParaRPr>
          </a:p>
        </p:txBody>
      </p:sp>
      <p:sp>
        <p:nvSpPr>
          <p:cNvPr id="62" name="Ellipse 61">
            <a:extLst>
              <a:ext uri="{FF2B5EF4-FFF2-40B4-BE49-F238E27FC236}">
                <a16:creationId xmlns:a16="http://schemas.microsoft.com/office/drawing/2014/main" id="{02DF0B6F-CA3E-4A91-A8E8-AA1FDD8202C2}"/>
              </a:ext>
            </a:extLst>
          </p:cNvPr>
          <p:cNvSpPr/>
          <p:nvPr/>
        </p:nvSpPr>
        <p:spPr>
          <a:xfrm>
            <a:off x="7700571" y="4343502"/>
            <a:ext cx="1299670"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9, 11, 12</a:t>
            </a:r>
            <a:endParaRPr lang="fr-FR" sz="1200" b="1" dirty="0">
              <a:solidFill>
                <a:srgbClr val="002060"/>
              </a:solidFill>
            </a:endParaRPr>
          </a:p>
        </p:txBody>
      </p:sp>
      <p:sp>
        <p:nvSpPr>
          <p:cNvPr id="64" name="Ellipse 63">
            <a:extLst>
              <a:ext uri="{FF2B5EF4-FFF2-40B4-BE49-F238E27FC236}">
                <a16:creationId xmlns:a16="http://schemas.microsoft.com/office/drawing/2014/main" id="{699E3F62-5BEC-4BCE-AC11-72B63A949539}"/>
              </a:ext>
            </a:extLst>
          </p:cNvPr>
          <p:cNvSpPr/>
          <p:nvPr/>
        </p:nvSpPr>
        <p:spPr>
          <a:xfrm>
            <a:off x="4047298" y="4371835"/>
            <a:ext cx="861200"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16</a:t>
            </a:r>
            <a:endParaRPr lang="fr-FR" sz="1200" b="1" dirty="0">
              <a:solidFill>
                <a:srgbClr val="002060"/>
              </a:solidFill>
            </a:endParaRPr>
          </a:p>
        </p:txBody>
      </p:sp>
      <p:cxnSp>
        <p:nvCxnSpPr>
          <p:cNvPr id="65" name="Conector: Curvo 36">
            <a:extLst>
              <a:ext uri="{FF2B5EF4-FFF2-40B4-BE49-F238E27FC236}">
                <a16:creationId xmlns:a16="http://schemas.microsoft.com/office/drawing/2014/main" id="{04C15E2B-B96F-4563-8301-1B2CC7B916EC}"/>
              </a:ext>
            </a:extLst>
          </p:cNvPr>
          <p:cNvCxnSpPr>
            <a:cxnSpLocks/>
          </p:cNvCxnSpPr>
          <p:nvPr/>
        </p:nvCxnSpPr>
        <p:spPr>
          <a:xfrm rot="5400000" flipH="1" flipV="1">
            <a:off x="6175237" y="5570045"/>
            <a:ext cx="278331" cy="28947"/>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66" name="Conector: Curvo 29">
            <a:extLst>
              <a:ext uri="{FF2B5EF4-FFF2-40B4-BE49-F238E27FC236}">
                <a16:creationId xmlns:a16="http://schemas.microsoft.com/office/drawing/2014/main" id="{61A81219-8D57-46BF-94F6-7DA5F5B1AE1F}"/>
              </a:ext>
            </a:extLst>
          </p:cNvPr>
          <p:cNvCxnSpPr>
            <a:cxnSpLocks/>
          </p:cNvCxnSpPr>
          <p:nvPr/>
        </p:nvCxnSpPr>
        <p:spPr>
          <a:xfrm rot="16200000" flipV="1">
            <a:off x="5272722" y="4706430"/>
            <a:ext cx="285650" cy="1763495"/>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67" name="Conector: Curvo 36">
            <a:extLst>
              <a:ext uri="{FF2B5EF4-FFF2-40B4-BE49-F238E27FC236}">
                <a16:creationId xmlns:a16="http://schemas.microsoft.com/office/drawing/2014/main" id="{3453D25E-6331-4A82-BC5E-CD777CDC1773}"/>
              </a:ext>
            </a:extLst>
          </p:cNvPr>
          <p:cNvCxnSpPr>
            <a:cxnSpLocks/>
          </p:cNvCxnSpPr>
          <p:nvPr/>
        </p:nvCxnSpPr>
        <p:spPr>
          <a:xfrm rot="5400000" flipH="1" flipV="1">
            <a:off x="6916902" y="4830032"/>
            <a:ext cx="285651" cy="1516293"/>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68" name="Ellipse 67">
            <a:extLst>
              <a:ext uri="{FF2B5EF4-FFF2-40B4-BE49-F238E27FC236}">
                <a16:creationId xmlns:a16="http://schemas.microsoft.com/office/drawing/2014/main" id="{B30FC5FC-31EE-4524-A4A8-FD557DD6F0BB}"/>
              </a:ext>
            </a:extLst>
          </p:cNvPr>
          <p:cNvSpPr/>
          <p:nvPr/>
        </p:nvSpPr>
        <p:spPr>
          <a:xfrm>
            <a:off x="4495122" y="5386086"/>
            <a:ext cx="745162"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4</a:t>
            </a:r>
            <a:endParaRPr lang="fr-FR" sz="1200" b="1" dirty="0">
              <a:solidFill>
                <a:srgbClr val="002060"/>
              </a:solidFill>
            </a:endParaRPr>
          </a:p>
        </p:txBody>
      </p:sp>
      <p:sp>
        <p:nvSpPr>
          <p:cNvPr id="70" name="Ellipse 69">
            <a:extLst>
              <a:ext uri="{FF2B5EF4-FFF2-40B4-BE49-F238E27FC236}">
                <a16:creationId xmlns:a16="http://schemas.microsoft.com/office/drawing/2014/main" id="{14DF5C54-7B85-4395-BEA8-98FE18A684DF}"/>
              </a:ext>
            </a:extLst>
          </p:cNvPr>
          <p:cNvSpPr/>
          <p:nvPr/>
        </p:nvSpPr>
        <p:spPr>
          <a:xfrm>
            <a:off x="5998291" y="5409223"/>
            <a:ext cx="879036"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11</a:t>
            </a:r>
            <a:endParaRPr lang="fr-FR" sz="1200" b="1" dirty="0">
              <a:solidFill>
                <a:srgbClr val="002060"/>
              </a:solidFill>
            </a:endParaRPr>
          </a:p>
        </p:txBody>
      </p:sp>
      <p:sp>
        <p:nvSpPr>
          <p:cNvPr id="71" name="Ellipse 70">
            <a:extLst>
              <a:ext uri="{FF2B5EF4-FFF2-40B4-BE49-F238E27FC236}">
                <a16:creationId xmlns:a16="http://schemas.microsoft.com/office/drawing/2014/main" id="{6ECC89F3-538C-4EC1-AA0D-EEDA101E4D25}"/>
              </a:ext>
            </a:extLst>
          </p:cNvPr>
          <p:cNvSpPr/>
          <p:nvPr/>
        </p:nvSpPr>
        <p:spPr>
          <a:xfrm>
            <a:off x="8095623" y="5408616"/>
            <a:ext cx="879036"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11</a:t>
            </a:r>
            <a:endParaRPr lang="fr-FR" sz="1200" b="1" dirty="0">
              <a:solidFill>
                <a:srgbClr val="002060"/>
              </a:solidFill>
            </a:endParaRPr>
          </a:p>
        </p:txBody>
      </p:sp>
      <p:sp>
        <p:nvSpPr>
          <p:cNvPr id="72" name="Ellipse 71">
            <a:extLst>
              <a:ext uri="{FF2B5EF4-FFF2-40B4-BE49-F238E27FC236}">
                <a16:creationId xmlns:a16="http://schemas.microsoft.com/office/drawing/2014/main" id="{60EB968C-5355-4DBD-9B4D-6B54600DF422}"/>
              </a:ext>
            </a:extLst>
          </p:cNvPr>
          <p:cNvSpPr/>
          <p:nvPr/>
        </p:nvSpPr>
        <p:spPr>
          <a:xfrm>
            <a:off x="2800727" y="5383627"/>
            <a:ext cx="1057101"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 5</a:t>
            </a:r>
            <a:endParaRPr lang="fr-FR" sz="1200" b="1" dirty="0">
              <a:solidFill>
                <a:srgbClr val="002060"/>
              </a:solidFill>
            </a:endParaRPr>
          </a:p>
        </p:txBody>
      </p:sp>
      <p:sp>
        <p:nvSpPr>
          <p:cNvPr id="73" name="Ellipse 72">
            <a:extLst>
              <a:ext uri="{FF2B5EF4-FFF2-40B4-BE49-F238E27FC236}">
                <a16:creationId xmlns:a16="http://schemas.microsoft.com/office/drawing/2014/main" id="{48798AB7-6733-4F6E-8FAB-3A83C30E68A3}"/>
              </a:ext>
            </a:extLst>
          </p:cNvPr>
          <p:cNvSpPr/>
          <p:nvPr/>
        </p:nvSpPr>
        <p:spPr>
          <a:xfrm>
            <a:off x="4640621" y="6406628"/>
            <a:ext cx="1099619"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5, 10</a:t>
            </a:r>
            <a:endParaRPr lang="fr-FR" sz="1200" b="1" dirty="0">
              <a:solidFill>
                <a:srgbClr val="002060"/>
              </a:solidFill>
            </a:endParaRPr>
          </a:p>
        </p:txBody>
      </p:sp>
      <p:sp>
        <p:nvSpPr>
          <p:cNvPr id="74" name="Ellipse 73">
            <a:extLst>
              <a:ext uri="{FF2B5EF4-FFF2-40B4-BE49-F238E27FC236}">
                <a16:creationId xmlns:a16="http://schemas.microsoft.com/office/drawing/2014/main" id="{712A2C47-0983-4C18-85FE-39024FC94B2E}"/>
              </a:ext>
            </a:extLst>
          </p:cNvPr>
          <p:cNvSpPr/>
          <p:nvPr/>
        </p:nvSpPr>
        <p:spPr>
          <a:xfrm>
            <a:off x="2706832" y="6425689"/>
            <a:ext cx="1099619"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9, 12</a:t>
            </a:r>
            <a:endParaRPr lang="fr-FR" sz="1200" b="1" dirty="0">
              <a:solidFill>
                <a:srgbClr val="002060"/>
              </a:solidFill>
            </a:endParaRPr>
          </a:p>
        </p:txBody>
      </p:sp>
      <p:sp>
        <p:nvSpPr>
          <p:cNvPr id="75" name="Ellipse 74">
            <a:extLst>
              <a:ext uri="{FF2B5EF4-FFF2-40B4-BE49-F238E27FC236}">
                <a16:creationId xmlns:a16="http://schemas.microsoft.com/office/drawing/2014/main" id="{57D31BCE-0CC5-4C4E-9982-B2922780F3BD}"/>
              </a:ext>
            </a:extLst>
          </p:cNvPr>
          <p:cNvSpPr/>
          <p:nvPr/>
        </p:nvSpPr>
        <p:spPr>
          <a:xfrm>
            <a:off x="6280474" y="6413810"/>
            <a:ext cx="1145387" cy="239599"/>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16, 17</a:t>
            </a:r>
            <a:endParaRPr lang="fr-FR" sz="1200" b="1" dirty="0">
              <a:solidFill>
                <a:srgbClr val="002060"/>
              </a:solidFill>
            </a:endParaRPr>
          </a:p>
        </p:txBody>
      </p:sp>
      <p:sp>
        <p:nvSpPr>
          <p:cNvPr id="76" name="Ellipse 75">
            <a:extLst>
              <a:ext uri="{FF2B5EF4-FFF2-40B4-BE49-F238E27FC236}">
                <a16:creationId xmlns:a16="http://schemas.microsoft.com/office/drawing/2014/main" id="{648413A8-1531-4DF4-A380-FD2D29EF978D}"/>
              </a:ext>
            </a:extLst>
          </p:cNvPr>
          <p:cNvSpPr/>
          <p:nvPr/>
        </p:nvSpPr>
        <p:spPr>
          <a:xfrm>
            <a:off x="7993569" y="6421012"/>
            <a:ext cx="1044396" cy="238634"/>
          </a:xfrm>
          <a:prstGeom prst="ellipse">
            <a:avLst/>
          </a:prstGeom>
          <a:solidFill>
            <a:schemeClr val="bg1"/>
          </a:solidFill>
          <a:ln>
            <a:solidFill>
              <a:srgbClr val="00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a:solidFill>
                  <a:srgbClr val="002060"/>
                </a:solidFill>
              </a:rPr>
              <a:t>ODD 3</a:t>
            </a:r>
            <a:endParaRPr lang="fr-FR" sz="1200" b="1" dirty="0">
              <a:solidFill>
                <a:srgbClr val="002060"/>
              </a:solidFill>
            </a:endParaRPr>
          </a:p>
        </p:txBody>
      </p:sp>
    </p:spTree>
    <p:extLst>
      <p:ext uri="{BB962C8B-B14F-4D97-AF65-F5344CB8AC3E}">
        <p14:creationId xmlns:p14="http://schemas.microsoft.com/office/powerpoint/2010/main" val="339666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down)">
                                      <p:cBhvr>
                                        <p:cTn id="11" dur="580">
                                          <p:stCondLst>
                                            <p:cond delay="0"/>
                                          </p:stCondLst>
                                        </p:cTn>
                                        <p:tgtEl>
                                          <p:spTgt spid="46"/>
                                        </p:tgtEl>
                                      </p:cBhvr>
                                    </p:animEffect>
                                    <p:anim calcmode="lin" valueType="num">
                                      <p:cBhvr>
                                        <p:cTn id="12"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 dur="26">
                                          <p:stCondLst>
                                            <p:cond delay="650"/>
                                          </p:stCondLst>
                                        </p:cTn>
                                        <p:tgtEl>
                                          <p:spTgt spid="46"/>
                                        </p:tgtEl>
                                      </p:cBhvr>
                                      <p:to x="100000" y="60000"/>
                                    </p:animScale>
                                    <p:animScale>
                                      <p:cBhvr>
                                        <p:cTn id="18" dur="166" decel="50000">
                                          <p:stCondLst>
                                            <p:cond delay="676"/>
                                          </p:stCondLst>
                                        </p:cTn>
                                        <p:tgtEl>
                                          <p:spTgt spid="46"/>
                                        </p:tgtEl>
                                      </p:cBhvr>
                                      <p:to x="100000" y="100000"/>
                                    </p:animScale>
                                    <p:animScale>
                                      <p:cBhvr>
                                        <p:cTn id="19" dur="26">
                                          <p:stCondLst>
                                            <p:cond delay="1312"/>
                                          </p:stCondLst>
                                        </p:cTn>
                                        <p:tgtEl>
                                          <p:spTgt spid="46"/>
                                        </p:tgtEl>
                                      </p:cBhvr>
                                      <p:to x="100000" y="80000"/>
                                    </p:animScale>
                                    <p:animScale>
                                      <p:cBhvr>
                                        <p:cTn id="20" dur="166" decel="50000">
                                          <p:stCondLst>
                                            <p:cond delay="1338"/>
                                          </p:stCondLst>
                                        </p:cTn>
                                        <p:tgtEl>
                                          <p:spTgt spid="46"/>
                                        </p:tgtEl>
                                      </p:cBhvr>
                                      <p:to x="100000" y="100000"/>
                                    </p:animScale>
                                    <p:animScale>
                                      <p:cBhvr>
                                        <p:cTn id="21" dur="26">
                                          <p:stCondLst>
                                            <p:cond delay="1642"/>
                                          </p:stCondLst>
                                        </p:cTn>
                                        <p:tgtEl>
                                          <p:spTgt spid="46"/>
                                        </p:tgtEl>
                                      </p:cBhvr>
                                      <p:to x="100000" y="90000"/>
                                    </p:animScale>
                                    <p:animScale>
                                      <p:cBhvr>
                                        <p:cTn id="22" dur="166" decel="50000">
                                          <p:stCondLst>
                                            <p:cond delay="1668"/>
                                          </p:stCondLst>
                                        </p:cTn>
                                        <p:tgtEl>
                                          <p:spTgt spid="46"/>
                                        </p:tgtEl>
                                      </p:cBhvr>
                                      <p:to x="100000" y="100000"/>
                                    </p:animScale>
                                    <p:animScale>
                                      <p:cBhvr>
                                        <p:cTn id="23" dur="26">
                                          <p:stCondLst>
                                            <p:cond delay="1808"/>
                                          </p:stCondLst>
                                        </p:cTn>
                                        <p:tgtEl>
                                          <p:spTgt spid="46"/>
                                        </p:tgtEl>
                                      </p:cBhvr>
                                      <p:to x="100000" y="95000"/>
                                    </p:animScale>
                                    <p:animScale>
                                      <p:cBhvr>
                                        <p:cTn id="24" dur="166" decel="50000">
                                          <p:stCondLst>
                                            <p:cond delay="1834"/>
                                          </p:stCondLst>
                                        </p:cTn>
                                        <p:tgtEl>
                                          <p:spTgt spid="46"/>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grpId="0" nodeType="clickEffect">
                                  <p:stCondLst>
                                    <p:cond delay="0"/>
                                  </p:stCondLst>
                                  <p:childTnLst>
                                    <p:animRot by="21600000">
                                      <p:cBhvr>
                                        <p:cTn id="35" dur="2000" fill="hold"/>
                                        <p:tgtEl>
                                          <p:spTgt spid="54"/>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anim calcmode="lin" valueType="num">
                                      <p:cBhvr additive="base">
                                        <p:cTn id="44" dur="500" fill="hold"/>
                                        <p:tgtEl>
                                          <p:spTgt spid="56"/>
                                        </p:tgtEl>
                                        <p:attrNameLst>
                                          <p:attrName>ppt_x</p:attrName>
                                        </p:attrNameLst>
                                      </p:cBhvr>
                                      <p:tavLst>
                                        <p:tav tm="0">
                                          <p:val>
                                            <p:strVal val="#ppt_x"/>
                                          </p:val>
                                        </p:tav>
                                        <p:tav tm="100000">
                                          <p:val>
                                            <p:strVal val="#ppt_x"/>
                                          </p:val>
                                        </p:tav>
                                      </p:tavLst>
                                    </p:anim>
                                    <p:anim calcmode="lin" valueType="num">
                                      <p:cBhvr additive="base">
                                        <p:cTn id="4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1000"/>
                                        <p:tgtEl>
                                          <p:spTgt spid="57"/>
                                        </p:tgtEl>
                                      </p:cBhvr>
                                    </p:animEffect>
                                    <p:anim calcmode="lin" valueType="num">
                                      <p:cBhvr>
                                        <p:cTn id="51" dur="1000" fill="hold"/>
                                        <p:tgtEl>
                                          <p:spTgt spid="57"/>
                                        </p:tgtEl>
                                        <p:attrNameLst>
                                          <p:attrName>ppt_x</p:attrName>
                                        </p:attrNameLst>
                                      </p:cBhvr>
                                      <p:tavLst>
                                        <p:tav tm="0">
                                          <p:val>
                                            <p:strVal val="#ppt_x"/>
                                          </p:val>
                                        </p:tav>
                                        <p:tav tm="100000">
                                          <p:val>
                                            <p:strVal val="#ppt_x"/>
                                          </p:val>
                                        </p:tav>
                                      </p:tavLst>
                                    </p:anim>
                                    <p:anim calcmode="lin" valueType="num">
                                      <p:cBhvr>
                                        <p:cTn id="5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 calcmode="lin" valueType="num">
                                      <p:cBhvr additive="base">
                                        <p:cTn id="57" dur="500" fill="hold"/>
                                        <p:tgtEl>
                                          <p:spTgt spid="58"/>
                                        </p:tgtEl>
                                        <p:attrNameLst>
                                          <p:attrName>ppt_x</p:attrName>
                                        </p:attrNameLst>
                                      </p:cBhvr>
                                      <p:tavLst>
                                        <p:tav tm="0">
                                          <p:val>
                                            <p:strVal val="#ppt_x"/>
                                          </p:val>
                                        </p:tav>
                                        <p:tav tm="100000">
                                          <p:val>
                                            <p:strVal val="#ppt_x"/>
                                          </p:val>
                                        </p:tav>
                                      </p:tavLst>
                                    </p:anim>
                                    <p:anim calcmode="lin" valueType="num">
                                      <p:cBhvr additive="base">
                                        <p:cTn id="5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heel(1)">
                                      <p:cBhvr>
                                        <p:cTn id="63" dur="2000"/>
                                        <p:tgtEl>
                                          <p:spTgt spid="60"/>
                                        </p:tgtEl>
                                      </p:cBhvr>
                                    </p:animEffect>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2000"/>
                                        <p:tgtEl>
                                          <p:spTgt spid="62"/>
                                        </p:tgtEl>
                                      </p:cBhvr>
                                    </p:animEffect>
                                    <p:anim calcmode="lin" valueType="num">
                                      <p:cBhvr>
                                        <p:cTn id="69" dur="2000" fill="hold"/>
                                        <p:tgtEl>
                                          <p:spTgt spid="62"/>
                                        </p:tgtEl>
                                        <p:attrNameLst>
                                          <p:attrName>ppt_w</p:attrName>
                                        </p:attrNameLst>
                                      </p:cBhvr>
                                      <p:tavLst>
                                        <p:tav tm="0" fmla="#ppt_w*sin(2.5*pi*$)">
                                          <p:val>
                                            <p:fltVal val="0"/>
                                          </p:val>
                                        </p:tav>
                                        <p:tav tm="100000">
                                          <p:val>
                                            <p:fltVal val="1"/>
                                          </p:val>
                                        </p:tav>
                                      </p:tavLst>
                                    </p:anim>
                                    <p:anim calcmode="lin" valueType="num">
                                      <p:cBhvr>
                                        <p:cTn id="70" dur="2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64"/>
                                        </p:tgtEl>
                                        <p:attrNameLst>
                                          <p:attrName>style.visibility</p:attrName>
                                        </p:attrNameLst>
                                      </p:cBhvr>
                                      <p:to>
                                        <p:strVal val="visible"/>
                                      </p:to>
                                    </p:set>
                                    <p:anim calcmode="lin" valueType="num">
                                      <p:cBhvr additive="base">
                                        <p:cTn id="75" dur="500" fill="hold"/>
                                        <p:tgtEl>
                                          <p:spTgt spid="64"/>
                                        </p:tgtEl>
                                        <p:attrNameLst>
                                          <p:attrName>ppt_x</p:attrName>
                                        </p:attrNameLst>
                                      </p:cBhvr>
                                      <p:tavLst>
                                        <p:tav tm="0">
                                          <p:val>
                                            <p:strVal val="#ppt_x"/>
                                          </p:val>
                                        </p:tav>
                                        <p:tav tm="100000">
                                          <p:val>
                                            <p:strVal val="#ppt_x"/>
                                          </p:val>
                                        </p:tav>
                                      </p:tavLst>
                                    </p:anim>
                                    <p:anim calcmode="lin" valueType="num">
                                      <p:cBhvr additive="base">
                                        <p:cTn id="7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1000"/>
                                        <p:tgtEl>
                                          <p:spTgt spid="68"/>
                                        </p:tgtEl>
                                      </p:cBhvr>
                                    </p:animEffect>
                                    <p:anim calcmode="lin" valueType="num">
                                      <p:cBhvr>
                                        <p:cTn id="82" dur="1000" fill="hold"/>
                                        <p:tgtEl>
                                          <p:spTgt spid="68"/>
                                        </p:tgtEl>
                                        <p:attrNameLst>
                                          <p:attrName>ppt_x</p:attrName>
                                        </p:attrNameLst>
                                      </p:cBhvr>
                                      <p:tavLst>
                                        <p:tav tm="0">
                                          <p:val>
                                            <p:strVal val="#ppt_x"/>
                                          </p:val>
                                        </p:tav>
                                        <p:tav tm="100000">
                                          <p:val>
                                            <p:strVal val="#ppt_x"/>
                                          </p:val>
                                        </p:tav>
                                      </p:tavLst>
                                    </p:anim>
                                    <p:anim calcmode="lin" valueType="num">
                                      <p:cBhvr>
                                        <p:cTn id="8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randombar(horizontal)">
                                      <p:cBhvr>
                                        <p:cTn id="88" dur="500"/>
                                        <p:tgtEl>
                                          <p:spTgt spid="72"/>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70"/>
                                        </p:tgtEl>
                                        <p:attrNameLst>
                                          <p:attrName>style.visibility</p:attrName>
                                        </p:attrNameLst>
                                      </p:cBhvr>
                                      <p:to>
                                        <p:strVal val="visible"/>
                                      </p:to>
                                    </p:set>
                                    <p:animEffect transition="in" filter="wipe(down)">
                                      <p:cBhvr>
                                        <p:cTn id="93" dur="580">
                                          <p:stCondLst>
                                            <p:cond delay="0"/>
                                          </p:stCondLst>
                                        </p:cTn>
                                        <p:tgtEl>
                                          <p:spTgt spid="70"/>
                                        </p:tgtEl>
                                      </p:cBhvr>
                                    </p:animEffect>
                                    <p:anim calcmode="lin" valueType="num">
                                      <p:cBhvr>
                                        <p:cTn id="94"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99" dur="26">
                                          <p:stCondLst>
                                            <p:cond delay="650"/>
                                          </p:stCondLst>
                                        </p:cTn>
                                        <p:tgtEl>
                                          <p:spTgt spid="70"/>
                                        </p:tgtEl>
                                      </p:cBhvr>
                                      <p:to x="100000" y="60000"/>
                                    </p:animScale>
                                    <p:animScale>
                                      <p:cBhvr>
                                        <p:cTn id="100" dur="166" decel="50000">
                                          <p:stCondLst>
                                            <p:cond delay="676"/>
                                          </p:stCondLst>
                                        </p:cTn>
                                        <p:tgtEl>
                                          <p:spTgt spid="70"/>
                                        </p:tgtEl>
                                      </p:cBhvr>
                                      <p:to x="100000" y="100000"/>
                                    </p:animScale>
                                    <p:animScale>
                                      <p:cBhvr>
                                        <p:cTn id="101" dur="26">
                                          <p:stCondLst>
                                            <p:cond delay="1312"/>
                                          </p:stCondLst>
                                        </p:cTn>
                                        <p:tgtEl>
                                          <p:spTgt spid="70"/>
                                        </p:tgtEl>
                                      </p:cBhvr>
                                      <p:to x="100000" y="80000"/>
                                    </p:animScale>
                                    <p:animScale>
                                      <p:cBhvr>
                                        <p:cTn id="102" dur="166" decel="50000">
                                          <p:stCondLst>
                                            <p:cond delay="1338"/>
                                          </p:stCondLst>
                                        </p:cTn>
                                        <p:tgtEl>
                                          <p:spTgt spid="70"/>
                                        </p:tgtEl>
                                      </p:cBhvr>
                                      <p:to x="100000" y="100000"/>
                                    </p:animScale>
                                    <p:animScale>
                                      <p:cBhvr>
                                        <p:cTn id="103" dur="26">
                                          <p:stCondLst>
                                            <p:cond delay="1642"/>
                                          </p:stCondLst>
                                        </p:cTn>
                                        <p:tgtEl>
                                          <p:spTgt spid="70"/>
                                        </p:tgtEl>
                                      </p:cBhvr>
                                      <p:to x="100000" y="90000"/>
                                    </p:animScale>
                                    <p:animScale>
                                      <p:cBhvr>
                                        <p:cTn id="104" dur="166" decel="50000">
                                          <p:stCondLst>
                                            <p:cond delay="1668"/>
                                          </p:stCondLst>
                                        </p:cTn>
                                        <p:tgtEl>
                                          <p:spTgt spid="70"/>
                                        </p:tgtEl>
                                      </p:cBhvr>
                                      <p:to x="100000" y="100000"/>
                                    </p:animScale>
                                    <p:animScale>
                                      <p:cBhvr>
                                        <p:cTn id="105" dur="26">
                                          <p:stCondLst>
                                            <p:cond delay="1808"/>
                                          </p:stCondLst>
                                        </p:cTn>
                                        <p:tgtEl>
                                          <p:spTgt spid="70"/>
                                        </p:tgtEl>
                                      </p:cBhvr>
                                      <p:to x="100000" y="95000"/>
                                    </p:animScale>
                                    <p:animScale>
                                      <p:cBhvr>
                                        <p:cTn id="106" dur="166" decel="50000">
                                          <p:stCondLst>
                                            <p:cond delay="1834"/>
                                          </p:stCondLst>
                                        </p:cTn>
                                        <p:tgtEl>
                                          <p:spTgt spid="70"/>
                                        </p:tgtEl>
                                      </p:cBhvr>
                                      <p:to x="100000" y="100000"/>
                                    </p:animScale>
                                  </p:childTnLst>
                                </p:cTn>
                              </p:par>
                            </p:childTnLst>
                          </p:cTn>
                        </p:par>
                      </p:childTnLst>
                    </p:cTn>
                  </p:par>
                  <p:par>
                    <p:cTn id="107" fill="hold">
                      <p:stCondLst>
                        <p:cond delay="indefinite"/>
                      </p:stCondLst>
                      <p:childTnLst>
                        <p:par>
                          <p:cTn id="108" fill="hold">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wipe(down)">
                                      <p:cBhvr>
                                        <p:cTn id="111" dur="580">
                                          <p:stCondLst>
                                            <p:cond delay="0"/>
                                          </p:stCondLst>
                                        </p:cTn>
                                        <p:tgtEl>
                                          <p:spTgt spid="71"/>
                                        </p:tgtEl>
                                      </p:cBhvr>
                                    </p:animEffect>
                                    <p:anim calcmode="lin" valueType="num">
                                      <p:cBhvr>
                                        <p:cTn id="112"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17" dur="26">
                                          <p:stCondLst>
                                            <p:cond delay="650"/>
                                          </p:stCondLst>
                                        </p:cTn>
                                        <p:tgtEl>
                                          <p:spTgt spid="71"/>
                                        </p:tgtEl>
                                      </p:cBhvr>
                                      <p:to x="100000" y="60000"/>
                                    </p:animScale>
                                    <p:animScale>
                                      <p:cBhvr>
                                        <p:cTn id="118" dur="166" decel="50000">
                                          <p:stCondLst>
                                            <p:cond delay="676"/>
                                          </p:stCondLst>
                                        </p:cTn>
                                        <p:tgtEl>
                                          <p:spTgt spid="71"/>
                                        </p:tgtEl>
                                      </p:cBhvr>
                                      <p:to x="100000" y="100000"/>
                                    </p:animScale>
                                    <p:animScale>
                                      <p:cBhvr>
                                        <p:cTn id="119" dur="26">
                                          <p:stCondLst>
                                            <p:cond delay="1312"/>
                                          </p:stCondLst>
                                        </p:cTn>
                                        <p:tgtEl>
                                          <p:spTgt spid="71"/>
                                        </p:tgtEl>
                                      </p:cBhvr>
                                      <p:to x="100000" y="80000"/>
                                    </p:animScale>
                                    <p:animScale>
                                      <p:cBhvr>
                                        <p:cTn id="120" dur="166" decel="50000">
                                          <p:stCondLst>
                                            <p:cond delay="1338"/>
                                          </p:stCondLst>
                                        </p:cTn>
                                        <p:tgtEl>
                                          <p:spTgt spid="71"/>
                                        </p:tgtEl>
                                      </p:cBhvr>
                                      <p:to x="100000" y="100000"/>
                                    </p:animScale>
                                    <p:animScale>
                                      <p:cBhvr>
                                        <p:cTn id="121" dur="26">
                                          <p:stCondLst>
                                            <p:cond delay="1642"/>
                                          </p:stCondLst>
                                        </p:cTn>
                                        <p:tgtEl>
                                          <p:spTgt spid="71"/>
                                        </p:tgtEl>
                                      </p:cBhvr>
                                      <p:to x="100000" y="90000"/>
                                    </p:animScale>
                                    <p:animScale>
                                      <p:cBhvr>
                                        <p:cTn id="122" dur="166" decel="50000">
                                          <p:stCondLst>
                                            <p:cond delay="1668"/>
                                          </p:stCondLst>
                                        </p:cTn>
                                        <p:tgtEl>
                                          <p:spTgt spid="71"/>
                                        </p:tgtEl>
                                      </p:cBhvr>
                                      <p:to x="100000" y="100000"/>
                                    </p:animScale>
                                    <p:animScale>
                                      <p:cBhvr>
                                        <p:cTn id="123" dur="26">
                                          <p:stCondLst>
                                            <p:cond delay="1808"/>
                                          </p:stCondLst>
                                        </p:cTn>
                                        <p:tgtEl>
                                          <p:spTgt spid="71"/>
                                        </p:tgtEl>
                                      </p:cBhvr>
                                      <p:to x="100000" y="95000"/>
                                    </p:animScale>
                                    <p:animScale>
                                      <p:cBhvr>
                                        <p:cTn id="124" dur="166" decel="50000">
                                          <p:stCondLst>
                                            <p:cond delay="1834"/>
                                          </p:stCondLst>
                                        </p:cTn>
                                        <p:tgtEl>
                                          <p:spTgt spid="71"/>
                                        </p:tgtEl>
                                      </p:cBhvr>
                                      <p:to x="100000" y="100000"/>
                                    </p:animScale>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74"/>
                                        </p:tgtEl>
                                        <p:attrNameLst>
                                          <p:attrName>style.visibility</p:attrName>
                                        </p:attrNameLst>
                                      </p:cBhvr>
                                      <p:to>
                                        <p:strVal val="visible"/>
                                      </p:to>
                                    </p:set>
                                    <p:anim calcmode="lin" valueType="num">
                                      <p:cBhvr>
                                        <p:cTn id="129" dur="500" fill="hold"/>
                                        <p:tgtEl>
                                          <p:spTgt spid="74"/>
                                        </p:tgtEl>
                                        <p:attrNameLst>
                                          <p:attrName>ppt_w</p:attrName>
                                        </p:attrNameLst>
                                      </p:cBhvr>
                                      <p:tavLst>
                                        <p:tav tm="0">
                                          <p:val>
                                            <p:fltVal val="0"/>
                                          </p:val>
                                        </p:tav>
                                        <p:tav tm="100000">
                                          <p:val>
                                            <p:strVal val="#ppt_w"/>
                                          </p:val>
                                        </p:tav>
                                      </p:tavLst>
                                    </p:anim>
                                    <p:anim calcmode="lin" valueType="num">
                                      <p:cBhvr>
                                        <p:cTn id="130" dur="500" fill="hold"/>
                                        <p:tgtEl>
                                          <p:spTgt spid="74"/>
                                        </p:tgtEl>
                                        <p:attrNameLst>
                                          <p:attrName>ppt_h</p:attrName>
                                        </p:attrNameLst>
                                      </p:cBhvr>
                                      <p:tavLst>
                                        <p:tav tm="0">
                                          <p:val>
                                            <p:fltVal val="0"/>
                                          </p:val>
                                        </p:tav>
                                        <p:tav tm="100000">
                                          <p:val>
                                            <p:strVal val="#ppt_h"/>
                                          </p:val>
                                        </p:tav>
                                      </p:tavLst>
                                    </p:anim>
                                    <p:animEffect transition="in" filter="fade">
                                      <p:cBhvr>
                                        <p:cTn id="131" dur="500"/>
                                        <p:tgtEl>
                                          <p:spTgt spid="74"/>
                                        </p:tgtEl>
                                      </p:cBhvr>
                                    </p:animEffect>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73"/>
                                        </p:tgtEl>
                                        <p:attrNameLst>
                                          <p:attrName>style.visibility</p:attrName>
                                        </p:attrNameLst>
                                      </p:cBhvr>
                                      <p:to>
                                        <p:strVal val="visible"/>
                                      </p:to>
                                    </p:set>
                                    <p:anim calcmode="lin" valueType="num">
                                      <p:cBhvr additive="base">
                                        <p:cTn id="136" dur="500" fill="hold"/>
                                        <p:tgtEl>
                                          <p:spTgt spid="73"/>
                                        </p:tgtEl>
                                        <p:attrNameLst>
                                          <p:attrName>ppt_x</p:attrName>
                                        </p:attrNameLst>
                                      </p:cBhvr>
                                      <p:tavLst>
                                        <p:tav tm="0">
                                          <p:val>
                                            <p:strVal val="#ppt_x"/>
                                          </p:val>
                                        </p:tav>
                                        <p:tav tm="100000">
                                          <p:val>
                                            <p:strVal val="#ppt_x"/>
                                          </p:val>
                                        </p:tav>
                                      </p:tavLst>
                                    </p:anim>
                                    <p:anim calcmode="lin" valueType="num">
                                      <p:cBhvr additive="base">
                                        <p:cTn id="137"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76"/>
                                        </p:tgtEl>
                                        <p:attrNameLst>
                                          <p:attrName>style.visibility</p:attrName>
                                        </p:attrNameLst>
                                      </p:cBhvr>
                                      <p:to>
                                        <p:strVal val="visible"/>
                                      </p:to>
                                    </p:set>
                                    <p:animEffect transition="in" filter="fade">
                                      <p:cBhvr>
                                        <p:cTn id="147" dur="1000"/>
                                        <p:tgtEl>
                                          <p:spTgt spid="76"/>
                                        </p:tgtEl>
                                      </p:cBhvr>
                                    </p:animEffect>
                                    <p:anim calcmode="lin" valueType="num">
                                      <p:cBhvr>
                                        <p:cTn id="148" dur="1000" fill="hold"/>
                                        <p:tgtEl>
                                          <p:spTgt spid="76"/>
                                        </p:tgtEl>
                                        <p:attrNameLst>
                                          <p:attrName>ppt_x</p:attrName>
                                        </p:attrNameLst>
                                      </p:cBhvr>
                                      <p:tavLst>
                                        <p:tav tm="0">
                                          <p:val>
                                            <p:strVal val="#ppt_x"/>
                                          </p:val>
                                        </p:tav>
                                        <p:tav tm="100000">
                                          <p:val>
                                            <p:strVal val="#ppt_x"/>
                                          </p:val>
                                        </p:tav>
                                      </p:tavLst>
                                    </p:anim>
                                    <p:anim calcmode="lin" valueType="num">
                                      <p:cBhvr>
                                        <p:cTn id="14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P spid="50" grpId="0" animBg="1"/>
      <p:bldP spid="54" grpId="0" animBg="1"/>
      <p:bldP spid="55" grpId="0" animBg="1"/>
      <p:bldP spid="56" grpId="0" animBg="1"/>
      <p:bldP spid="57" grpId="0" animBg="1"/>
      <p:bldP spid="58" grpId="0" animBg="1"/>
      <p:bldP spid="60" grpId="0" animBg="1"/>
      <p:bldP spid="62" grpId="0" animBg="1"/>
      <p:bldP spid="64" grpId="0" animBg="1"/>
      <p:bldP spid="68" grpId="0" animBg="1"/>
      <p:bldP spid="70" grpId="0" animBg="1"/>
      <p:bldP spid="71" grpId="0" animBg="1"/>
      <p:bldP spid="72" grpId="0" animBg="1"/>
      <p:bldP spid="73" grpId="0" animBg="1"/>
      <p:bldP spid="74" grpId="0" animBg="1"/>
      <p:bldP spid="75" grpId="0" animBg="1"/>
      <p:bldP spid="7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Conector: Curvo 55">
            <a:extLst>
              <a:ext uri="{FF2B5EF4-FFF2-40B4-BE49-F238E27FC236}">
                <a16:creationId xmlns:a16="http://schemas.microsoft.com/office/drawing/2014/main" id="{6D009E99-EE97-4EB4-82EB-D0CAC1FAB58A}"/>
              </a:ext>
            </a:extLst>
          </p:cNvPr>
          <p:cNvCxnSpPr>
            <a:cxnSpLocks/>
            <a:stCxn id="21" idx="1"/>
            <a:endCxn id="14" idx="2"/>
          </p:cNvCxnSpPr>
          <p:nvPr/>
        </p:nvCxnSpPr>
        <p:spPr>
          <a:xfrm rot="10800000">
            <a:off x="2792477" y="4130448"/>
            <a:ext cx="1741451" cy="460882"/>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7" name="Retângulo: Cantos Arredondados 6">
            <a:extLst>
              <a:ext uri="{FF2B5EF4-FFF2-40B4-BE49-F238E27FC236}">
                <a16:creationId xmlns:a16="http://schemas.microsoft.com/office/drawing/2014/main" id="{6D55C1DF-BBBF-4854-95EC-F33777CB27AE}"/>
              </a:ext>
            </a:extLst>
          </p:cNvPr>
          <p:cNvSpPr/>
          <p:nvPr/>
        </p:nvSpPr>
        <p:spPr>
          <a:xfrm>
            <a:off x="122275" y="5254112"/>
            <a:ext cx="8864562" cy="6684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350" err="1">
                <a:solidFill>
                  <a:schemeClr val="tx1"/>
                </a:solidFill>
              </a:rPr>
              <a:t>Human</a:t>
            </a:r>
            <a:r>
              <a:rPr lang="pt-BR" sz="1350">
                <a:solidFill>
                  <a:schemeClr val="tx1"/>
                </a:solidFill>
              </a:rPr>
              <a:t> </a:t>
            </a:r>
          </a:p>
          <a:p>
            <a:r>
              <a:rPr lang="pt-BR" sz="1350">
                <a:solidFill>
                  <a:schemeClr val="tx1"/>
                </a:solidFill>
              </a:rPr>
              <a:t>Capital</a:t>
            </a:r>
            <a:endParaRPr lang="en-US" sz="1350" dirty="0">
              <a:solidFill>
                <a:schemeClr val="tx1"/>
              </a:solidFill>
            </a:endParaRPr>
          </a:p>
        </p:txBody>
      </p:sp>
      <p:sp>
        <p:nvSpPr>
          <p:cNvPr id="8" name="Retângulo: Cantos Arredondados 7">
            <a:extLst>
              <a:ext uri="{FF2B5EF4-FFF2-40B4-BE49-F238E27FC236}">
                <a16:creationId xmlns:a16="http://schemas.microsoft.com/office/drawing/2014/main" id="{31918970-5A5B-4E5F-8E38-6C66A31DB204}"/>
              </a:ext>
            </a:extLst>
          </p:cNvPr>
          <p:cNvSpPr/>
          <p:nvPr/>
        </p:nvSpPr>
        <p:spPr>
          <a:xfrm>
            <a:off x="122275" y="3521365"/>
            <a:ext cx="8864562" cy="1416641"/>
          </a:xfrm>
          <a:prstGeom prst="roundRect">
            <a:avLst>
              <a:gd name="adj" fmla="val 108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350" err="1">
                <a:solidFill>
                  <a:schemeClr val="tx1"/>
                </a:solidFill>
              </a:rPr>
              <a:t>Internal</a:t>
            </a:r>
            <a:endParaRPr lang="pt-BR" sz="1350">
              <a:solidFill>
                <a:schemeClr val="tx1"/>
              </a:solidFill>
            </a:endParaRPr>
          </a:p>
          <a:p>
            <a:r>
              <a:rPr lang="pt-BR" sz="1350">
                <a:solidFill>
                  <a:schemeClr val="tx1"/>
                </a:solidFill>
              </a:rPr>
              <a:t>Processes</a:t>
            </a:r>
            <a:endParaRPr lang="en-US" sz="1350" dirty="0">
              <a:solidFill>
                <a:schemeClr val="tx1"/>
              </a:solidFill>
            </a:endParaRPr>
          </a:p>
        </p:txBody>
      </p:sp>
      <p:sp>
        <p:nvSpPr>
          <p:cNvPr id="9" name="Retângulo: Cantos Arredondados 8">
            <a:extLst>
              <a:ext uri="{FF2B5EF4-FFF2-40B4-BE49-F238E27FC236}">
                <a16:creationId xmlns:a16="http://schemas.microsoft.com/office/drawing/2014/main" id="{1A60A94F-4BCC-48A2-9668-D072D16F99AD}"/>
              </a:ext>
            </a:extLst>
          </p:cNvPr>
          <p:cNvSpPr/>
          <p:nvPr/>
        </p:nvSpPr>
        <p:spPr>
          <a:xfrm>
            <a:off x="116954" y="2687772"/>
            <a:ext cx="8869883" cy="5815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350" err="1">
                <a:solidFill>
                  <a:schemeClr val="tx1"/>
                </a:solidFill>
              </a:rPr>
              <a:t>Customers</a:t>
            </a:r>
            <a:endParaRPr lang="en-US" sz="1350" dirty="0">
              <a:solidFill>
                <a:schemeClr val="tx1"/>
              </a:solidFill>
            </a:endParaRPr>
          </a:p>
        </p:txBody>
      </p:sp>
      <p:sp>
        <p:nvSpPr>
          <p:cNvPr id="10" name="Retângulo: Cantos Arredondados 9">
            <a:extLst>
              <a:ext uri="{FF2B5EF4-FFF2-40B4-BE49-F238E27FC236}">
                <a16:creationId xmlns:a16="http://schemas.microsoft.com/office/drawing/2014/main" id="{C91427CF-B17F-4D09-9C02-82F0066B9A23}"/>
              </a:ext>
            </a:extLst>
          </p:cNvPr>
          <p:cNvSpPr/>
          <p:nvPr/>
        </p:nvSpPr>
        <p:spPr>
          <a:xfrm>
            <a:off x="116954" y="1727223"/>
            <a:ext cx="8869883" cy="5815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350" err="1">
                <a:solidFill>
                  <a:schemeClr val="tx1"/>
                </a:solidFill>
              </a:rPr>
              <a:t>Finance</a:t>
            </a:r>
            <a:endParaRPr lang="en-US" sz="1350" dirty="0">
              <a:solidFill>
                <a:schemeClr val="tx1"/>
              </a:solidFill>
            </a:endParaRPr>
          </a:p>
        </p:txBody>
      </p:sp>
      <p:sp>
        <p:nvSpPr>
          <p:cNvPr id="11" name="Retângulo: Cantos Arredondados 10">
            <a:extLst>
              <a:ext uri="{FF2B5EF4-FFF2-40B4-BE49-F238E27FC236}">
                <a16:creationId xmlns:a16="http://schemas.microsoft.com/office/drawing/2014/main" id="{8E6F94EE-4EAE-459D-8C66-DA35CD74808F}"/>
              </a:ext>
            </a:extLst>
          </p:cNvPr>
          <p:cNvSpPr/>
          <p:nvPr/>
        </p:nvSpPr>
        <p:spPr>
          <a:xfrm>
            <a:off x="2367419" y="152338"/>
            <a:ext cx="6534786" cy="14089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B050"/>
                </a:solidFill>
                <a:latin typeface="Rubik Medium" panose="02000604000000020004" pitchFamily="2" charset="-79"/>
                <a:cs typeface="Rubik Medium" panose="02000604000000020004" pitchFamily="2" charset="-79"/>
              </a:rPr>
              <a:t>Excellence </a:t>
            </a:r>
            <a:r>
              <a:rPr lang="en-US" sz="2800" b="1" dirty="0" err="1">
                <a:solidFill>
                  <a:srgbClr val="00B050"/>
                </a:solidFill>
                <a:latin typeface="Rubik Medium" panose="02000604000000020004" pitchFamily="2" charset="-79"/>
                <a:cs typeface="Rubik Medium" panose="02000604000000020004" pitchFamily="2" charset="-79"/>
              </a:rPr>
              <a:t>Environnementale</a:t>
            </a:r>
            <a:endParaRPr lang="en-US" sz="2800" b="1" dirty="0">
              <a:solidFill>
                <a:srgbClr val="00B050"/>
              </a:solidFill>
              <a:latin typeface="Rubik Medium" panose="02000604000000020004" pitchFamily="2" charset="-79"/>
              <a:cs typeface="Rubik Medium" panose="02000604000000020004" pitchFamily="2" charset="-79"/>
            </a:endParaRPr>
          </a:p>
          <a:p>
            <a:pPr algn="ctr"/>
            <a:endParaRPr lang="en-US" sz="2800" b="1" dirty="0">
              <a:solidFill>
                <a:srgbClr val="002060"/>
              </a:solidFill>
              <a:latin typeface="Rubik Medium" panose="02000604000000020004" pitchFamily="2" charset="-79"/>
              <a:cs typeface="Rubik Medium" panose="02000604000000020004" pitchFamily="2" charset="-79"/>
            </a:endParaRPr>
          </a:p>
          <a:p>
            <a:pPr algn="ctr"/>
            <a:r>
              <a:rPr lang="en-US" sz="1400" b="1" dirty="0">
                <a:solidFill>
                  <a:srgbClr val="002060"/>
                </a:solidFill>
                <a:latin typeface="Rubik Medium" panose="02000604000000020004" pitchFamily="2" charset="-79"/>
                <a:cs typeface="Rubik Medium" panose="02000604000000020004" pitchFamily="2" charset="-79"/>
              </a:rPr>
              <a:t>Aix-les-Bains, </a:t>
            </a:r>
            <a:r>
              <a:rPr lang="en-US" sz="1400" b="1" dirty="0" err="1">
                <a:solidFill>
                  <a:srgbClr val="002060"/>
                </a:solidFill>
                <a:latin typeface="Rubik Medium" panose="02000604000000020004" pitchFamily="2" charset="-79"/>
                <a:cs typeface="Rubik Medium" panose="02000604000000020004" pitchFamily="2" charset="-79"/>
              </a:rPr>
              <a:t>une</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2060"/>
                </a:solidFill>
                <a:latin typeface="Rubik Medium" panose="02000604000000020004" pitchFamily="2" charset="-79"/>
                <a:cs typeface="Rubik Medium" panose="02000604000000020004" pitchFamily="2" charset="-79"/>
              </a:rPr>
              <a:t>ville</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2060"/>
                </a:solidFill>
                <a:latin typeface="Rubik Medium" panose="02000604000000020004" pitchFamily="2" charset="-79"/>
                <a:cs typeface="Rubik Medium" panose="02000604000000020004" pitchFamily="2" charset="-79"/>
              </a:rPr>
              <a:t>toujours</a:t>
            </a:r>
            <a:r>
              <a:rPr lang="en-US" sz="1400" b="1" dirty="0">
                <a:solidFill>
                  <a:srgbClr val="002060"/>
                </a:solidFill>
                <a:latin typeface="Rubik Medium" panose="02000604000000020004" pitchFamily="2" charset="-79"/>
                <a:cs typeface="Rubik Medium" panose="02000604000000020004" pitchFamily="2" charset="-79"/>
              </a:rPr>
              <a:t> plus </a:t>
            </a:r>
            <a:r>
              <a:rPr lang="en-US" sz="1400" b="1" dirty="0" err="1">
                <a:solidFill>
                  <a:srgbClr val="002060"/>
                </a:solidFill>
                <a:latin typeface="Rubik Medium" panose="02000604000000020004" pitchFamily="2" charset="-79"/>
                <a:cs typeface="Rubik Medium" panose="02000604000000020004" pitchFamily="2" charset="-79"/>
              </a:rPr>
              <a:t>verte</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2060"/>
                </a:solidFill>
                <a:latin typeface="Rubik Medium" panose="02000604000000020004" pitchFamily="2" charset="-79"/>
                <a:cs typeface="Rubik Medium" panose="02000604000000020004" pitchFamily="2" charset="-79"/>
              </a:rPr>
              <a:t>en</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2060"/>
                </a:solidFill>
                <a:latin typeface="Rubik Medium" panose="02000604000000020004" pitchFamily="2" charset="-79"/>
                <a:cs typeface="Rubik Medium" panose="02000604000000020004" pitchFamily="2" charset="-79"/>
              </a:rPr>
              <a:t>remettant</a:t>
            </a:r>
            <a:r>
              <a:rPr lang="en-US" sz="1400" b="1" dirty="0">
                <a:solidFill>
                  <a:srgbClr val="002060"/>
                </a:solidFill>
                <a:latin typeface="Rubik Medium" panose="02000604000000020004" pitchFamily="2" charset="-79"/>
                <a:cs typeface="Rubik Medium" panose="02000604000000020004" pitchFamily="2" charset="-79"/>
              </a:rPr>
              <a:t> la nature au Coeur de la </a:t>
            </a:r>
            <a:r>
              <a:rPr lang="en-US" sz="1400" b="1" dirty="0" err="1">
                <a:solidFill>
                  <a:srgbClr val="002060"/>
                </a:solidFill>
                <a:latin typeface="Rubik Medium" panose="02000604000000020004" pitchFamily="2" charset="-79"/>
                <a:cs typeface="Rubik Medium" panose="02000604000000020004" pitchFamily="2" charset="-79"/>
              </a:rPr>
              <a:t>ville</a:t>
            </a:r>
            <a:endParaRPr lang="en-US" sz="1400" b="1" dirty="0">
              <a:solidFill>
                <a:srgbClr val="002060"/>
              </a:solidFill>
              <a:latin typeface="Rubik Medium" panose="02000604000000020004" pitchFamily="2" charset="-79"/>
              <a:cs typeface="Rubik Medium" panose="02000604000000020004" pitchFamily="2" charset="-79"/>
            </a:endParaRPr>
          </a:p>
        </p:txBody>
      </p:sp>
      <p:sp>
        <p:nvSpPr>
          <p:cNvPr id="12" name="Retângulo: Cantos Arredondados 11">
            <a:extLst>
              <a:ext uri="{FF2B5EF4-FFF2-40B4-BE49-F238E27FC236}">
                <a16:creationId xmlns:a16="http://schemas.microsoft.com/office/drawing/2014/main" id="{5A1E1025-9EE6-47B9-808D-619214B9B6AB}"/>
              </a:ext>
            </a:extLst>
          </p:cNvPr>
          <p:cNvSpPr/>
          <p:nvPr/>
        </p:nvSpPr>
        <p:spPr>
          <a:xfrm>
            <a:off x="2037522" y="5364607"/>
            <a:ext cx="1733169" cy="494134"/>
          </a:xfrm>
          <a:prstGeom prst="roundRect">
            <a:avLst/>
          </a:prstGeom>
          <a:solidFill>
            <a:srgbClr val="09E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cs typeface="Rubik Light" panose="02000604000000020004" pitchFamily="2" charset="-79"/>
              </a:rPr>
              <a:t>HC1: </a:t>
            </a:r>
            <a:r>
              <a:rPr lang="en-US" sz="1000" b="1" i="1" dirty="0" err="1">
                <a:solidFill>
                  <a:schemeClr val="tx1"/>
                </a:solidFill>
                <a:cs typeface="Rubik Light" panose="02000604000000020004" pitchFamily="2" charset="-79"/>
              </a:rPr>
              <a:t>Instaurer</a:t>
            </a:r>
            <a:r>
              <a:rPr lang="en-US" sz="1000" b="1" i="1" dirty="0">
                <a:solidFill>
                  <a:schemeClr val="tx1"/>
                </a:solidFill>
                <a:cs typeface="Rubik Light" panose="02000604000000020004" pitchFamily="2" charset="-79"/>
              </a:rPr>
              <a:t> </a:t>
            </a:r>
            <a:r>
              <a:rPr lang="en-US" sz="1000" b="1" i="1" dirty="0" err="1">
                <a:solidFill>
                  <a:schemeClr val="tx1"/>
                </a:solidFill>
                <a:cs typeface="Rubik Light" panose="02000604000000020004" pitchFamily="2" charset="-79"/>
              </a:rPr>
              <a:t>une</a:t>
            </a:r>
            <a:r>
              <a:rPr lang="en-US" sz="1000" b="1" i="1" dirty="0">
                <a:solidFill>
                  <a:schemeClr val="tx1"/>
                </a:solidFill>
                <a:cs typeface="Rubik Light" panose="02000604000000020004" pitchFamily="2" charset="-79"/>
              </a:rPr>
              <a:t> nouvelle culture et encourager des </a:t>
            </a:r>
            <a:r>
              <a:rPr lang="en-US" sz="1000" b="1" i="1" dirty="0" err="1">
                <a:solidFill>
                  <a:schemeClr val="tx1"/>
                </a:solidFill>
                <a:cs typeface="Rubik Light" panose="02000604000000020004" pitchFamily="2" charset="-79"/>
              </a:rPr>
              <a:t>pratiques</a:t>
            </a:r>
            <a:r>
              <a:rPr lang="en-US" sz="1000" b="1" i="1" dirty="0">
                <a:solidFill>
                  <a:schemeClr val="tx1"/>
                </a:solidFill>
                <a:cs typeface="Rubik Light" panose="02000604000000020004" pitchFamily="2" charset="-79"/>
              </a:rPr>
              <a:t> </a:t>
            </a:r>
            <a:r>
              <a:rPr lang="en-US" sz="1000" b="1" i="1" dirty="0" err="1">
                <a:solidFill>
                  <a:schemeClr val="tx1"/>
                </a:solidFill>
                <a:cs typeface="Rubik Light" panose="02000604000000020004" pitchFamily="2" charset="-79"/>
              </a:rPr>
              <a:t>innovantes</a:t>
            </a:r>
            <a:r>
              <a:rPr lang="en-US" sz="1000" b="1" i="1" dirty="0">
                <a:solidFill>
                  <a:schemeClr val="tx1"/>
                </a:solidFill>
                <a:cs typeface="Rubik Light" panose="02000604000000020004" pitchFamily="2" charset="-79"/>
              </a:rPr>
              <a:t> </a:t>
            </a:r>
          </a:p>
        </p:txBody>
      </p:sp>
      <p:sp>
        <p:nvSpPr>
          <p:cNvPr id="13" name="Retângulo: Cantos Arredondados 12">
            <a:extLst>
              <a:ext uri="{FF2B5EF4-FFF2-40B4-BE49-F238E27FC236}">
                <a16:creationId xmlns:a16="http://schemas.microsoft.com/office/drawing/2014/main" id="{77539E55-E377-403B-8BC7-90DE3FBF2DD7}"/>
              </a:ext>
            </a:extLst>
          </p:cNvPr>
          <p:cNvSpPr/>
          <p:nvPr/>
        </p:nvSpPr>
        <p:spPr>
          <a:xfrm>
            <a:off x="2576459" y="2733265"/>
            <a:ext cx="1257479" cy="49413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cs typeface="Rubik Light" panose="02000604000000020004" pitchFamily="2" charset="-79"/>
              </a:rPr>
              <a:t>C1: </a:t>
            </a:r>
            <a:r>
              <a:rPr lang="en-US" sz="1000" b="1" i="1" dirty="0" err="1">
                <a:solidFill>
                  <a:schemeClr val="tx1"/>
                </a:solidFill>
                <a:cs typeface="Rubik Light" panose="02000604000000020004" pitchFamily="2" charset="-79"/>
              </a:rPr>
              <a:t>Renforcer</a:t>
            </a:r>
            <a:r>
              <a:rPr lang="en-US" sz="1000" b="1" i="1" dirty="0">
                <a:solidFill>
                  <a:schemeClr val="tx1"/>
                </a:solidFill>
                <a:cs typeface="Rubik Light" panose="02000604000000020004" pitchFamily="2" charset="-79"/>
              </a:rPr>
              <a:t> </a:t>
            </a:r>
            <a:r>
              <a:rPr lang="en-US" sz="1000" b="1" i="1" dirty="0" err="1">
                <a:solidFill>
                  <a:schemeClr val="tx1"/>
                </a:solidFill>
                <a:cs typeface="Rubik Light" panose="02000604000000020004" pitchFamily="2" charset="-79"/>
              </a:rPr>
              <a:t>l’investissement</a:t>
            </a:r>
            <a:r>
              <a:rPr lang="en-US" sz="1000" b="1" i="1" dirty="0">
                <a:solidFill>
                  <a:schemeClr val="tx1"/>
                </a:solidFill>
                <a:cs typeface="Rubik Light" panose="02000604000000020004" pitchFamily="2" charset="-79"/>
              </a:rPr>
              <a:t> durable </a:t>
            </a:r>
          </a:p>
        </p:txBody>
      </p:sp>
      <p:sp>
        <p:nvSpPr>
          <p:cNvPr id="14" name="Retângulo: Cantos Arredondados 13">
            <a:extLst>
              <a:ext uri="{FF2B5EF4-FFF2-40B4-BE49-F238E27FC236}">
                <a16:creationId xmlns:a16="http://schemas.microsoft.com/office/drawing/2014/main" id="{A2B1758B-394E-46A0-A8AD-E178D5750282}"/>
              </a:ext>
            </a:extLst>
          </p:cNvPr>
          <p:cNvSpPr/>
          <p:nvPr/>
        </p:nvSpPr>
        <p:spPr>
          <a:xfrm>
            <a:off x="2167507" y="3650397"/>
            <a:ext cx="1249937" cy="48005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cs typeface="Rubik Light" panose="02000604000000020004" pitchFamily="2" charset="-79"/>
              </a:rPr>
              <a:t>IP6: </a:t>
            </a:r>
            <a:r>
              <a:rPr lang="en-US" sz="1000" dirty="0" err="1">
                <a:solidFill>
                  <a:schemeClr val="tx1"/>
                </a:solidFill>
                <a:cs typeface="Rubik Light" panose="02000604000000020004" pitchFamily="2" charset="-79"/>
              </a:rPr>
              <a:t>Tendre</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vers</a:t>
            </a:r>
            <a:r>
              <a:rPr lang="en-US" sz="1000" dirty="0">
                <a:solidFill>
                  <a:schemeClr val="tx1"/>
                </a:solidFill>
                <a:cs typeface="Rubik Light" panose="02000604000000020004" pitchFamily="2" charset="-79"/>
              </a:rPr>
              <a:t> le zero pesticide dans les parcs et </a:t>
            </a:r>
            <a:r>
              <a:rPr lang="en-US" sz="1000" dirty="0" err="1">
                <a:solidFill>
                  <a:schemeClr val="tx1"/>
                </a:solidFill>
                <a:cs typeface="Rubik Light" panose="02000604000000020004" pitchFamily="2" charset="-79"/>
              </a:rPr>
              <a:t>jardins</a:t>
            </a:r>
            <a:endParaRPr lang="en-US" sz="1000" dirty="0">
              <a:solidFill>
                <a:schemeClr val="tx1"/>
              </a:solidFill>
              <a:cs typeface="Rubik Light" panose="02000604000000020004" pitchFamily="2" charset="-79"/>
            </a:endParaRPr>
          </a:p>
        </p:txBody>
      </p:sp>
      <p:sp>
        <p:nvSpPr>
          <p:cNvPr id="15" name="Retângulo: Cantos Arredondados 14">
            <a:extLst>
              <a:ext uri="{FF2B5EF4-FFF2-40B4-BE49-F238E27FC236}">
                <a16:creationId xmlns:a16="http://schemas.microsoft.com/office/drawing/2014/main" id="{0D1398FB-59C3-4A43-9B01-9947AA09FBFB}"/>
              </a:ext>
            </a:extLst>
          </p:cNvPr>
          <p:cNvSpPr/>
          <p:nvPr/>
        </p:nvSpPr>
        <p:spPr>
          <a:xfrm>
            <a:off x="2551948" y="4368309"/>
            <a:ext cx="1665762" cy="48005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cs typeface="Rubik Light" panose="02000604000000020004" pitchFamily="2" charset="-79"/>
              </a:rPr>
              <a:t>IP1: </a:t>
            </a:r>
            <a:r>
              <a:rPr lang="en-US" sz="1000" dirty="0" err="1">
                <a:solidFill>
                  <a:schemeClr val="tx1"/>
                </a:solidFill>
                <a:cs typeface="Rubik Light" panose="02000604000000020004" pitchFamily="2" charset="-79"/>
              </a:rPr>
              <a:t>Végétaliser</a:t>
            </a:r>
            <a:r>
              <a:rPr lang="en-US" sz="1000" dirty="0">
                <a:solidFill>
                  <a:schemeClr val="tx1"/>
                </a:solidFill>
                <a:cs typeface="Rubik Light" panose="02000604000000020004" pitchFamily="2" charset="-79"/>
              </a:rPr>
              <a:t> la </a:t>
            </a:r>
            <a:r>
              <a:rPr lang="en-US" sz="1000" dirty="0" err="1">
                <a:solidFill>
                  <a:schemeClr val="tx1"/>
                </a:solidFill>
                <a:cs typeface="Rubik Light" panose="02000604000000020004" pitchFamily="2" charset="-79"/>
              </a:rPr>
              <a:t>ville</a:t>
            </a:r>
            <a:r>
              <a:rPr lang="en-US" sz="1000" dirty="0">
                <a:solidFill>
                  <a:schemeClr val="tx1"/>
                </a:solidFill>
                <a:cs typeface="Rubik Light" panose="02000604000000020004" pitchFamily="2" charset="-79"/>
              </a:rPr>
              <a:t> (école, </a:t>
            </a:r>
            <a:r>
              <a:rPr lang="en-US" sz="1000" dirty="0" err="1">
                <a:solidFill>
                  <a:schemeClr val="tx1"/>
                </a:solidFill>
                <a:cs typeface="Rubik Light" panose="02000604000000020004" pitchFamily="2" charset="-79"/>
              </a:rPr>
              <a:t>abribus</a:t>
            </a:r>
            <a:r>
              <a:rPr lang="en-US" sz="1000" dirty="0">
                <a:solidFill>
                  <a:schemeClr val="tx1"/>
                </a:solidFill>
                <a:cs typeface="Rubik Light" panose="02000604000000020004" pitchFamily="2" charset="-79"/>
              </a:rPr>
              <a:t>, immeubles - </a:t>
            </a:r>
            <a:r>
              <a:rPr lang="en-US" sz="1000" dirty="0" err="1">
                <a:solidFill>
                  <a:schemeClr val="tx1"/>
                </a:solidFill>
                <a:cs typeface="Rubik Light" panose="02000604000000020004" pitchFamily="2" charset="-79"/>
              </a:rPr>
              <a:t>promoteurs</a:t>
            </a:r>
            <a:r>
              <a:rPr lang="en-US" sz="1000" dirty="0">
                <a:solidFill>
                  <a:schemeClr val="tx1"/>
                </a:solidFill>
                <a:cs typeface="Rubik Light" panose="02000604000000020004" pitchFamily="2" charset="-79"/>
              </a:rPr>
              <a:t>…)</a:t>
            </a:r>
          </a:p>
        </p:txBody>
      </p:sp>
      <p:sp>
        <p:nvSpPr>
          <p:cNvPr id="16" name="Retângulo: Cantos Arredondados 15">
            <a:extLst>
              <a:ext uri="{FF2B5EF4-FFF2-40B4-BE49-F238E27FC236}">
                <a16:creationId xmlns:a16="http://schemas.microsoft.com/office/drawing/2014/main" id="{9EE51D90-42BF-4583-8263-32E7A774F8FA}"/>
              </a:ext>
            </a:extLst>
          </p:cNvPr>
          <p:cNvSpPr/>
          <p:nvPr/>
        </p:nvSpPr>
        <p:spPr>
          <a:xfrm>
            <a:off x="2403501" y="1777491"/>
            <a:ext cx="1846222" cy="494134"/>
          </a:xfrm>
          <a:prstGeom prst="roundRect">
            <a:avLst/>
          </a:prstGeom>
          <a:solidFill>
            <a:srgbClr val="09E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cs typeface="Rubik Light" panose="02000604000000020004" pitchFamily="2" charset="-79"/>
              </a:rPr>
              <a:t>F1: Faire de </a:t>
            </a:r>
            <a:r>
              <a:rPr lang="en-US" sz="1000" b="1" dirty="0" err="1">
                <a:solidFill>
                  <a:schemeClr val="tx1"/>
                </a:solidFill>
                <a:cs typeface="Rubik Light" panose="02000604000000020004" pitchFamily="2" charset="-79"/>
              </a:rPr>
              <a:t>l’écologie</a:t>
            </a:r>
            <a:r>
              <a:rPr lang="en-US" sz="1000" b="1" dirty="0">
                <a:solidFill>
                  <a:schemeClr val="tx1"/>
                </a:solidFill>
                <a:cs typeface="Rubik Light" panose="02000604000000020004" pitchFamily="2" charset="-79"/>
              </a:rPr>
              <a:t> un </a:t>
            </a:r>
            <a:r>
              <a:rPr lang="en-US" sz="1000" b="1" dirty="0" err="1">
                <a:solidFill>
                  <a:schemeClr val="tx1"/>
                </a:solidFill>
                <a:cs typeface="Rubik Light" panose="02000604000000020004" pitchFamily="2" charset="-79"/>
              </a:rPr>
              <a:t>acte</a:t>
            </a:r>
            <a:r>
              <a:rPr lang="en-US" sz="1000" b="1" dirty="0">
                <a:solidFill>
                  <a:schemeClr val="tx1"/>
                </a:solidFill>
                <a:cs typeface="Rubik Light" panose="02000604000000020004" pitchFamily="2" charset="-79"/>
              </a:rPr>
              <a:t> </a:t>
            </a:r>
            <a:r>
              <a:rPr lang="en-US" sz="1000" b="1" dirty="0" err="1">
                <a:solidFill>
                  <a:schemeClr val="tx1"/>
                </a:solidFill>
                <a:cs typeface="Rubik Light" panose="02000604000000020004" pitchFamily="2" charset="-79"/>
              </a:rPr>
              <a:t>symbolique</a:t>
            </a:r>
            <a:r>
              <a:rPr lang="en-US" sz="1000" b="1" dirty="0">
                <a:solidFill>
                  <a:schemeClr val="tx1"/>
                </a:solidFill>
                <a:cs typeface="Rubik Light" panose="02000604000000020004" pitchFamily="2" charset="-79"/>
              </a:rPr>
              <a:t> fort  (</a:t>
            </a:r>
            <a:r>
              <a:rPr lang="en-US" sz="1000" b="1" dirty="0" err="1">
                <a:solidFill>
                  <a:schemeClr val="tx1"/>
                </a:solidFill>
                <a:cs typeface="Rubik Light" panose="02000604000000020004" pitchFamily="2" charset="-79"/>
              </a:rPr>
              <a:t>une</a:t>
            </a:r>
            <a:r>
              <a:rPr lang="en-US" sz="1000" b="1" dirty="0">
                <a:solidFill>
                  <a:schemeClr val="tx1"/>
                </a:solidFill>
                <a:cs typeface="Rubik Light" panose="02000604000000020004" pitchFamily="2" charset="-79"/>
              </a:rPr>
              <a:t> naissance – un </a:t>
            </a:r>
            <a:r>
              <a:rPr lang="en-US" sz="1000" b="1" dirty="0" err="1">
                <a:solidFill>
                  <a:schemeClr val="tx1"/>
                </a:solidFill>
                <a:cs typeface="Rubik Light" panose="02000604000000020004" pitchFamily="2" charset="-79"/>
              </a:rPr>
              <a:t>arbre</a:t>
            </a:r>
            <a:r>
              <a:rPr lang="en-US" sz="1000" b="1" dirty="0">
                <a:solidFill>
                  <a:schemeClr val="tx1"/>
                </a:solidFill>
                <a:cs typeface="Rubik Light" panose="02000604000000020004" pitchFamily="2" charset="-79"/>
              </a:rPr>
              <a:t>)</a:t>
            </a:r>
          </a:p>
        </p:txBody>
      </p:sp>
      <p:sp>
        <p:nvSpPr>
          <p:cNvPr id="18" name="Retângulo: Cantos Arredondados 17">
            <a:extLst>
              <a:ext uri="{FF2B5EF4-FFF2-40B4-BE49-F238E27FC236}">
                <a16:creationId xmlns:a16="http://schemas.microsoft.com/office/drawing/2014/main" id="{0FA75E69-11D8-4CC6-8454-CA82B39ECC03}"/>
              </a:ext>
            </a:extLst>
          </p:cNvPr>
          <p:cNvSpPr/>
          <p:nvPr/>
        </p:nvSpPr>
        <p:spPr>
          <a:xfrm>
            <a:off x="4528016" y="5364607"/>
            <a:ext cx="2051687" cy="515199"/>
          </a:xfrm>
          <a:prstGeom prst="roundRect">
            <a:avLst/>
          </a:prstGeom>
          <a:solidFill>
            <a:srgbClr val="09E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cs typeface="Rubik Light" panose="02000604000000020004" pitchFamily="2" charset="-79"/>
              </a:rPr>
              <a:t>HC2: </a:t>
            </a:r>
            <a:r>
              <a:rPr lang="en-US" sz="1000" b="1" dirty="0" err="1">
                <a:solidFill>
                  <a:schemeClr val="tx1"/>
                </a:solidFill>
                <a:cs typeface="Rubik Light" panose="02000604000000020004" pitchFamily="2" charset="-79"/>
              </a:rPr>
              <a:t>Etre</a:t>
            </a:r>
            <a:r>
              <a:rPr lang="en-US" sz="1000" b="1" dirty="0">
                <a:solidFill>
                  <a:schemeClr val="tx1"/>
                </a:solidFill>
                <a:cs typeface="Rubik Light" panose="02000604000000020004" pitchFamily="2" charset="-79"/>
              </a:rPr>
              <a:t> </a:t>
            </a:r>
            <a:r>
              <a:rPr lang="en-US" sz="1000" b="1" dirty="0" err="1">
                <a:solidFill>
                  <a:schemeClr val="tx1"/>
                </a:solidFill>
                <a:cs typeface="Rubik Light" panose="02000604000000020004" pitchFamily="2" charset="-79"/>
              </a:rPr>
              <a:t>une</a:t>
            </a:r>
            <a:r>
              <a:rPr lang="en-US" sz="1000" b="1" dirty="0">
                <a:solidFill>
                  <a:schemeClr val="tx1"/>
                </a:solidFill>
                <a:cs typeface="Rubik Light" panose="02000604000000020004" pitchFamily="2" charset="-79"/>
              </a:rPr>
              <a:t> </a:t>
            </a:r>
            <a:r>
              <a:rPr lang="en-US" sz="1000" b="1" dirty="0" err="1">
                <a:solidFill>
                  <a:schemeClr val="tx1"/>
                </a:solidFill>
                <a:cs typeface="Rubik Light" panose="02000604000000020004" pitchFamily="2" charset="-79"/>
              </a:rPr>
              <a:t>mairie</a:t>
            </a:r>
            <a:r>
              <a:rPr lang="en-US" sz="1000" b="1" dirty="0">
                <a:solidFill>
                  <a:schemeClr val="tx1"/>
                </a:solidFill>
                <a:cs typeface="Rubik Light" panose="02000604000000020004" pitchFamily="2" charset="-79"/>
              </a:rPr>
              <a:t> </a:t>
            </a:r>
            <a:r>
              <a:rPr lang="en-US" sz="1000" b="1" dirty="0" err="1">
                <a:solidFill>
                  <a:schemeClr val="tx1"/>
                </a:solidFill>
                <a:cs typeface="Rubik Light" panose="02000604000000020004" pitchFamily="2" charset="-79"/>
              </a:rPr>
              <a:t>exemplaire</a:t>
            </a:r>
            <a:r>
              <a:rPr lang="en-US" sz="1000" b="1" dirty="0">
                <a:solidFill>
                  <a:schemeClr val="tx1"/>
                </a:solidFill>
                <a:cs typeface="Rubik Light" panose="02000604000000020004" pitchFamily="2" charset="-79"/>
              </a:rPr>
              <a:t> pour </a:t>
            </a:r>
            <a:r>
              <a:rPr lang="en-US" sz="1000" b="1" dirty="0" err="1">
                <a:solidFill>
                  <a:schemeClr val="tx1"/>
                </a:solidFill>
                <a:cs typeface="Rubik Light" panose="02000604000000020004" pitchFamily="2" charset="-79"/>
              </a:rPr>
              <a:t>l’environnement</a:t>
            </a:r>
            <a:r>
              <a:rPr lang="en-US" sz="1000" b="1" dirty="0">
                <a:solidFill>
                  <a:schemeClr val="tx1"/>
                </a:solidFill>
                <a:cs typeface="Rubik Light" panose="02000604000000020004" pitchFamily="2" charset="-79"/>
              </a:rPr>
              <a:t>, le cadre de vie et le </a:t>
            </a:r>
            <a:r>
              <a:rPr lang="en-US" sz="1000" b="1" dirty="0" err="1">
                <a:solidFill>
                  <a:schemeClr val="tx1"/>
                </a:solidFill>
                <a:cs typeface="Rubik Light" panose="02000604000000020004" pitchFamily="2" charset="-79"/>
              </a:rPr>
              <a:t>développement</a:t>
            </a:r>
            <a:r>
              <a:rPr lang="en-US" sz="1000" b="1" dirty="0">
                <a:solidFill>
                  <a:schemeClr val="tx1"/>
                </a:solidFill>
                <a:cs typeface="Rubik Light" panose="02000604000000020004" pitchFamily="2" charset="-79"/>
              </a:rPr>
              <a:t> durable </a:t>
            </a:r>
          </a:p>
        </p:txBody>
      </p:sp>
      <p:sp>
        <p:nvSpPr>
          <p:cNvPr id="19" name="Retângulo: Cantos Arredondados 18">
            <a:extLst>
              <a:ext uri="{FF2B5EF4-FFF2-40B4-BE49-F238E27FC236}">
                <a16:creationId xmlns:a16="http://schemas.microsoft.com/office/drawing/2014/main" id="{D07A2071-9A28-40DA-94B9-D125906A2C79}"/>
              </a:ext>
            </a:extLst>
          </p:cNvPr>
          <p:cNvSpPr/>
          <p:nvPr/>
        </p:nvSpPr>
        <p:spPr>
          <a:xfrm>
            <a:off x="7348964" y="5365491"/>
            <a:ext cx="1553241" cy="469453"/>
          </a:xfrm>
          <a:prstGeom prst="roundRect">
            <a:avLst/>
          </a:prstGeom>
          <a:solidFill>
            <a:srgbClr val="09E7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0" b="1" dirty="0">
                <a:solidFill>
                  <a:schemeClr val="tx1"/>
                </a:solidFill>
                <a:cs typeface="Rubik Light" panose="02000604000000020004" pitchFamily="2" charset="-79"/>
              </a:rPr>
              <a:t>HC3: </a:t>
            </a:r>
            <a:r>
              <a:rPr lang="en-US" sz="1000" b="1" dirty="0" err="1">
                <a:solidFill>
                  <a:schemeClr val="tx1"/>
                </a:solidFill>
                <a:cs typeface="Rubik Light" panose="02000604000000020004" pitchFamily="2" charset="-79"/>
              </a:rPr>
              <a:t>Améliorer</a:t>
            </a:r>
            <a:r>
              <a:rPr lang="en-US" sz="1000" b="1" dirty="0">
                <a:solidFill>
                  <a:schemeClr val="tx1"/>
                </a:solidFill>
                <a:cs typeface="Rubik Light" panose="02000604000000020004" pitchFamily="2" charset="-79"/>
              </a:rPr>
              <a:t> la </a:t>
            </a:r>
            <a:r>
              <a:rPr lang="en-US" sz="1000" b="1" dirty="0" err="1">
                <a:solidFill>
                  <a:schemeClr val="tx1"/>
                </a:solidFill>
                <a:cs typeface="Rubik Light" panose="02000604000000020004" pitchFamily="2" charset="-79"/>
              </a:rPr>
              <a:t>pratique</a:t>
            </a:r>
            <a:r>
              <a:rPr lang="en-US" sz="1000" b="1" dirty="0">
                <a:solidFill>
                  <a:schemeClr val="tx1"/>
                </a:solidFill>
                <a:cs typeface="Rubik Light" panose="02000604000000020004" pitchFamily="2" charset="-79"/>
              </a:rPr>
              <a:t> et les </a:t>
            </a:r>
            <a:r>
              <a:rPr lang="en-US" sz="1000" b="1" dirty="0" err="1">
                <a:solidFill>
                  <a:schemeClr val="tx1"/>
                </a:solidFill>
                <a:cs typeface="Rubik Light" panose="02000604000000020004" pitchFamily="2" charset="-79"/>
              </a:rPr>
              <a:t>gestes</a:t>
            </a:r>
            <a:r>
              <a:rPr lang="en-US" sz="1000" b="1" dirty="0">
                <a:solidFill>
                  <a:schemeClr val="tx1"/>
                </a:solidFill>
                <a:cs typeface="Rubik Light" panose="02000604000000020004" pitchFamily="2" charset="-79"/>
              </a:rPr>
              <a:t> </a:t>
            </a:r>
            <a:r>
              <a:rPr lang="en-US" sz="1000" b="1" dirty="0" err="1">
                <a:solidFill>
                  <a:schemeClr val="tx1"/>
                </a:solidFill>
                <a:cs typeface="Rubik Light" panose="02000604000000020004" pitchFamily="2" charset="-79"/>
              </a:rPr>
              <a:t>écologiques</a:t>
            </a:r>
            <a:r>
              <a:rPr lang="en-US" sz="1000" b="1" dirty="0">
                <a:solidFill>
                  <a:schemeClr val="tx1"/>
                </a:solidFill>
                <a:cs typeface="Rubik Light" panose="02000604000000020004" pitchFamily="2" charset="-79"/>
              </a:rPr>
              <a:t> au </a:t>
            </a:r>
            <a:r>
              <a:rPr lang="en-US" sz="1000" b="1" dirty="0" err="1">
                <a:solidFill>
                  <a:schemeClr val="tx1"/>
                </a:solidFill>
                <a:cs typeface="Rubik Light" panose="02000604000000020004" pitchFamily="2" charset="-79"/>
              </a:rPr>
              <a:t>quotidien</a:t>
            </a:r>
            <a:endParaRPr lang="en-US" sz="1000" b="1" dirty="0">
              <a:solidFill>
                <a:schemeClr val="tx1"/>
              </a:solidFill>
              <a:cs typeface="Rubik Light" panose="02000604000000020004" pitchFamily="2" charset="-79"/>
            </a:endParaRPr>
          </a:p>
        </p:txBody>
      </p:sp>
      <p:sp>
        <p:nvSpPr>
          <p:cNvPr id="20" name="Retângulo: Cantos Arredondados 19">
            <a:extLst>
              <a:ext uri="{FF2B5EF4-FFF2-40B4-BE49-F238E27FC236}">
                <a16:creationId xmlns:a16="http://schemas.microsoft.com/office/drawing/2014/main" id="{F7247F8A-6A73-4BB6-8FC0-799DE4D3E6FC}"/>
              </a:ext>
            </a:extLst>
          </p:cNvPr>
          <p:cNvSpPr/>
          <p:nvPr/>
        </p:nvSpPr>
        <p:spPr>
          <a:xfrm>
            <a:off x="6910838" y="4351304"/>
            <a:ext cx="1917510" cy="48005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0" dirty="0">
                <a:solidFill>
                  <a:schemeClr val="tx1"/>
                </a:solidFill>
                <a:cs typeface="Rubik Light" panose="02000604000000020004" pitchFamily="2" charset="-79"/>
              </a:rPr>
              <a:t>IP5: Faire </a:t>
            </a:r>
            <a:r>
              <a:rPr lang="en-US" sz="1000" dirty="0" err="1">
                <a:solidFill>
                  <a:schemeClr val="tx1"/>
                </a:solidFill>
                <a:cs typeface="Rubik Light" panose="02000604000000020004" pitchFamily="2" charset="-79"/>
              </a:rPr>
              <a:t>revenir</a:t>
            </a:r>
            <a:r>
              <a:rPr lang="en-US" sz="1000" dirty="0">
                <a:solidFill>
                  <a:schemeClr val="tx1"/>
                </a:solidFill>
                <a:cs typeface="Rubik Light" panose="02000604000000020004" pitchFamily="2" charset="-79"/>
              </a:rPr>
              <a:t> la </a:t>
            </a:r>
            <a:r>
              <a:rPr lang="en-US" sz="1000" dirty="0" err="1">
                <a:solidFill>
                  <a:schemeClr val="tx1"/>
                </a:solidFill>
                <a:cs typeface="Rubik Light" panose="02000604000000020004" pitchFamily="2" charset="-79"/>
              </a:rPr>
              <a:t>biodiversité</a:t>
            </a:r>
            <a:r>
              <a:rPr lang="en-US" sz="1000" dirty="0">
                <a:solidFill>
                  <a:schemeClr val="tx1"/>
                </a:solidFill>
                <a:cs typeface="Rubik Light" panose="02000604000000020004" pitchFamily="2" charset="-79"/>
              </a:rPr>
              <a:t> et les </a:t>
            </a:r>
            <a:r>
              <a:rPr lang="en-US" sz="1000" dirty="0" err="1">
                <a:solidFill>
                  <a:schemeClr val="tx1"/>
                </a:solidFill>
                <a:cs typeface="Rubik Light" panose="02000604000000020004" pitchFamily="2" charset="-79"/>
              </a:rPr>
              <a:t>animaux</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en</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ville</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abeille</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éco</a:t>
            </a:r>
            <a:r>
              <a:rPr lang="en-US" sz="1000" dirty="0">
                <a:solidFill>
                  <a:schemeClr val="tx1"/>
                </a:solidFill>
                <a:cs typeface="Rubik Light" panose="02000604000000020004" pitchFamily="2" charset="-79"/>
              </a:rPr>
              <a:t>-pasturage, </a:t>
            </a:r>
            <a:r>
              <a:rPr lang="en-US" sz="1000" dirty="0" err="1">
                <a:solidFill>
                  <a:schemeClr val="tx1"/>
                </a:solidFill>
                <a:cs typeface="Rubik Light" panose="02000604000000020004" pitchFamily="2" charset="-79"/>
              </a:rPr>
              <a:t>hippomobilité</a:t>
            </a:r>
            <a:r>
              <a:rPr lang="en-US" sz="1000" dirty="0">
                <a:solidFill>
                  <a:schemeClr val="tx1"/>
                </a:solidFill>
                <a:cs typeface="Rubik Light" panose="02000604000000020004" pitchFamily="2" charset="-79"/>
              </a:rPr>
              <a:t>)</a:t>
            </a:r>
          </a:p>
        </p:txBody>
      </p:sp>
      <p:sp>
        <p:nvSpPr>
          <p:cNvPr id="21" name="Retângulo: Cantos Arredondados 20">
            <a:extLst>
              <a:ext uri="{FF2B5EF4-FFF2-40B4-BE49-F238E27FC236}">
                <a16:creationId xmlns:a16="http://schemas.microsoft.com/office/drawing/2014/main" id="{3218207E-30C5-4A2D-8780-66FED5F0DB17}"/>
              </a:ext>
            </a:extLst>
          </p:cNvPr>
          <p:cNvSpPr/>
          <p:nvPr/>
        </p:nvSpPr>
        <p:spPr>
          <a:xfrm>
            <a:off x="4533927" y="4351304"/>
            <a:ext cx="2183589" cy="48005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cs typeface="Rubik Light" panose="02000604000000020004" pitchFamily="2" charset="-79"/>
              </a:rPr>
              <a:t>IP3: </a:t>
            </a:r>
            <a:r>
              <a:rPr lang="en-US" sz="1000" dirty="0" err="1">
                <a:solidFill>
                  <a:schemeClr val="tx1"/>
                </a:solidFill>
                <a:cs typeface="Rubik Light" panose="02000604000000020004" pitchFamily="2" charset="-79"/>
              </a:rPr>
              <a:t>Intégrer</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l’écologie</a:t>
            </a:r>
            <a:r>
              <a:rPr lang="en-US" sz="1000" dirty="0">
                <a:solidFill>
                  <a:schemeClr val="tx1"/>
                </a:solidFill>
                <a:cs typeface="Rubik Light" panose="02000604000000020004" pitchFamily="2" charset="-79"/>
              </a:rPr>
              <a:t> dans les </a:t>
            </a:r>
            <a:r>
              <a:rPr lang="en-US" sz="1000" dirty="0" err="1">
                <a:solidFill>
                  <a:schemeClr val="tx1"/>
                </a:solidFill>
                <a:cs typeface="Rubik Light" panose="02000604000000020004" pitchFamily="2" charset="-79"/>
              </a:rPr>
              <a:t>pratiques</a:t>
            </a:r>
            <a:r>
              <a:rPr lang="en-US" sz="1000" dirty="0">
                <a:solidFill>
                  <a:schemeClr val="tx1"/>
                </a:solidFill>
                <a:cs typeface="Rubik Light" panose="02000604000000020004" pitchFamily="2" charset="-79"/>
              </a:rPr>
              <a:t> de </a:t>
            </a:r>
            <a:r>
              <a:rPr lang="en-US" sz="1000" dirty="0" err="1">
                <a:solidFill>
                  <a:schemeClr val="tx1"/>
                </a:solidFill>
                <a:cs typeface="Rubik Light" panose="02000604000000020004" pitchFamily="2" charset="-79"/>
              </a:rPr>
              <a:t>nettoyage</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l’automobile</a:t>
            </a:r>
            <a:r>
              <a:rPr lang="en-US" sz="1000" dirty="0">
                <a:solidFill>
                  <a:schemeClr val="tx1"/>
                </a:solidFill>
                <a:cs typeface="Rubik Light" panose="02000604000000020004" pitchFamily="2" charset="-79"/>
              </a:rPr>
              <a:t>, le </a:t>
            </a:r>
            <a:r>
              <a:rPr lang="en-US" sz="1000" dirty="0" err="1">
                <a:solidFill>
                  <a:schemeClr val="tx1"/>
                </a:solidFill>
                <a:cs typeface="Rubik Light" panose="02000604000000020004" pitchFamily="2" charset="-79"/>
              </a:rPr>
              <a:t>batiment</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électrique</a:t>
            </a:r>
            <a:r>
              <a:rPr lang="en-US" sz="1000" dirty="0">
                <a:solidFill>
                  <a:schemeClr val="tx1"/>
                </a:solidFill>
                <a:cs typeface="Rubik Light" panose="02000604000000020004" pitchFamily="2" charset="-79"/>
              </a:rPr>
              <a:t>,…)</a:t>
            </a:r>
          </a:p>
        </p:txBody>
      </p:sp>
      <p:sp>
        <p:nvSpPr>
          <p:cNvPr id="22" name="Retângulo: Cantos Arredondados 21">
            <a:extLst>
              <a:ext uri="{FF2B5EF4-FFF2-40B4-BE49-F238E27FC236}">
                <a16:creationId xmlns:a16="http://schemas.microsoft.com/office/drawing/2014/main" id="{0D1CAAAA-27CE-4FD7-B1FE-9C8B7BFAA242}"/>
              </a:ext>
            </a:extLst>
          </p:cNvPr>
          <p:cNvSpPr/>
          <p:nvPr/>
        </p:nvSpPr>
        <p:spPr>
          <a:xfrm>
            <a:off x="3558894" y="3636527"/>
            <a:ext cx="2102421" cy="48005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cs typeface="Rubik Light" panose="02000604000000020004" pitchFamily="2" charset="-79"/>
              </a:rPr>
              <a:t>IP2: </a:t>
            </a:r>
            <a:r>
              <a:rPr lang="en-US" sz="1000" dirty="0" err="1">
                <a:solidFill>
                  <a:schemeClr val="tx1"/>
                </a:solidFill>
                <a:cs typeface="Rubik Light" panose="02000604000000020004" pitchFamily="2" charset="-79"/>
              </a:rPr>
              <a:t>Mieux</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recenser</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notre</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patrimoine</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en</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terme</a:t>
            </a:r>
            <a:r>
              <a:rPr lang="en-US" sz="1000" dirty="0">
                <a:solidFill>
                  <a:schemeClr val="tx1"/>
                </a:solidFill>
                <a:cs typeface="Rubik Light" panose="02000604000000020004" pitchFamily="2" charset="-79"/>
              </a:rPr>
              <a:t> de </a:t>
            </a:r>
            <a:r>
              <a:rPr lang="en-US" sz="1000" dirty="0" err="1">
                <a:solidFill>
                  <a:schemeClr val="tx1"/>
                </a:solidFill>
                <a:cs typeface="Rubik Light" panose="02000604000000020004" pitchFamily="2" charset="-79"/>
              </a:rPr>
              <a:t>biodiversité</a:t>
            </a:r>
            <a:r>
              <a:rPr lang="en-US" sz="1000" dirty="0">
                <a:solidFill>
                  <a:schemeClr val="tx1"/>
                </a:solidFill>
                <a:cs typeface="Rubik Light" panose="02000604000000020004" pitchFamily="2" charset="-79"/>
              </a:rPr>
              <a:t> pour le </a:t>
            </a:r>
            <a:r>
              <a:rPr lang="en-US" sz="1000" dirty="0" err="1">
                <a:solidFill>
                  <a:schemeClr val="tx1"/>
                </a:solidFill>
                <a:cs typeface="Rubik Light" panose="02000604000000020004" pitchFamily="2" charset="-79"/>
              </a:rPr>
              <a:t>protéger</a:t>
            </a:r>
            <a:r>
              <a:rPr lang="en-US" sz="1000" dirty="0">
                <a:solidFill>
                  <a:schemeClr val="tx1"/>
                </a:solidFill>
                <a:cs typeface="Rubik Light" panose="02000604000000020004" pitchFamily="2" charset="-79"/>
              </a:rPr>
              <a:t> (atlas)</a:t>
            </a:r>
          </a:p>
        </p:txBody>
      </p:sp>
      <p:sp>
        <p:nvSpPr>
          <p:cNvPr id="25" name="Retângulo: Cantos Arredondados 24">
            <a:extLst>
              <a:ext uri="{FF2B5EF4-FFF2-40B4-BE49-F238E27FC236}">
                <a16:creationId xmlns:a16="http://schemas.microsoft.com/office/drawing/2014/main" id="{5549F187-4F3B-4519-9CA2-C110479E2077}"/>
              </a:ext>
            </a:extLst>
          </p:cNvPr>
          <p:cNvSpPr/>
          <p:nvPr/>
        </p:nvSpPr>
        <p:spPr>
          <a:xfrm>
            <a:off x="6654857" y="1764525"/>
            <a:ext cx="2000796" cy="494134"/>
          </a:xfrm>
          <a:prstGeom prst="roundRect">
            <a:avLst/>
          </a:prstGeom>
          <a:solidFill>
            <a:srgbClr val="09E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cs typeface="Rubik Light" panose="02000604000000020004" pitchFamily="2" charset="-79"/>
              </a:rPr>
              <a:t>F2: Valoriser nos valeurs environnemtales Homme &amp; Biosphère, </a:t>
            </a:r>
            <a:r>
              <a:rPr lang="pt-BR" sz="1000" b="1" i="1" dirty="0">
                <a:solidFill>
                  <a:schemeClr val="tx1"/>
                </a:solidFill>
                <a:cs typeface="Rubik Light" panose="02000604000000020004" pitchFamily="2" charset="-79"/>
              </a:rPr>
              <a:t>Homme &amp; Bien-être  </a:t>
            </a:r>
            <a:endParaRPr lang="en-US" sz="1000" b="1" i="1" dirty="0">
              <a:solidFill>
                <a:schemeClr val="tx1"/>
              </a:solidFill>
              <a:cs typeface="Rubik Light" panose="02000604000000020004" pitchFamily="2" charset="-79"/>
            </a:endParaRPr>
          </a:p>
        </p:txBody>
      </p:sp>
      <p:cxnSp>
        <p:nvCxnSpPr>
          <p:cNvPr id="29" name="Conector: Curvo 28">
            <a:extLst>
              <a:ext uri="{FF2B5EF4-FFF2-40B4-BE49-F238E27FC236}">
                <a16:creationId xmlns:a16="http://schemas.microsoft.com/office/drawing/2014/main" id="{45E37AD4-F70F-4E98-9EDE-5BDE6A583044}"/>
              </a:ext>
            </a:extLst>
          </p:cNvPr>
          <p:cNvCxnSpPr>
            <a:cxnSpLocks/>
            <a:stCxn id="19" idx="1"/>
            <a:endCxn id="18" idx="3"/>
          </p:cNvCxnSpPr>
          <p:nvPr/>
        </p:nvCxnSpPr>
        <p:spPr>
          <a:xfrm rot="10800000" flipV="1">
            <a:off x="6579704" y="5600217"/>
            <a:ext cx="769261" cy="21989"/>
          </a:xfrm>
          <a:prstGeom prst="curvedConnector3">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30" name="Conector: Curvo 29">
            <a:extLst>
              <a:ext uri="{FF2B5EF4-FFF2-40B4-BE49-F238E27FC236}">
                <a16:creationId xmlns:a16="http://schemas.microsoft.com/office/drawing/2014/main" id="{9F964FF1-612D-4119-9AD4-24C25880D9A3}"/>
              </a:ext>
            </a:extLst>
          </p:cNvPr>
          <p:cNvCxnSpPr>
            <a:cxnSpLocks/>
            <a:stCxn id="12" idx="3"/>
            <a:endCxn id="18" idx="1"/>
          </p:cNvCxnSpPr>
          <p:nvPr/>
        </p:nvCxnSpPr>
        <p:spPr>
          <a:xfrm>
            <a:off x="3770691" y="5611674"/>
            <a:ext cx="757325" cy="10533"/>
          </a:xfrm>
          <a:prstGeom prst="curvedConnector3">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34" name="Conector: Curvo 33">
            <a:extLst>
              <a:ext uri="{FF2B5EF4-FFF2-40B4-BE49-F238E27FC236}">
                <a16:creationId xmlns:a16="http://schemas.microsoft.com/office/drawing/2014/main" id="{3125CE55-75AB-41B7-B1BD-8C3A0CB0012D}"/>
              </a:ext>
            </a:extLst>
          </p:cNvPr>
          <p:cNvCxnSpPr>
            <a:cxnSpLocks/>
            <a:stCxn id="12" idx="3"/>
          </p:cNvCxnSpPr>
          <p:nvPr/>
        </p:nvCxnSpPr>
        <p:spPr>
          <a:xfrm flipV="1">
            <a:off x="3770691" y="4898354"/>
            <a:ext cx="935727" cy="713320"/>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37" name="Conector: Curvo 36">
            <a:extLst>
              <a:ext uri="{FF2B5EF4-FFF2-40B4-BE49-F238E27FC236}">
                <a16:creationId xmlns:a16="http://schemas.microsoft.com/office/drawing/2014/main" id="{A2835ABD-0C35-475B-A3C3-228F4788B168}"/>
              </a:ext>
            </a:extLst>
          </p:cNvPr>
          <p:cNvCxnSpPr>
            <a:cxnSpLocks/>
            <a:stCxn id="18" idx="0"/>
          </p:cNvCxnSpPr>
          <p:nvPr/>
        </p:nvCxnSpPr>
        <p:spPr>
          <a:xfrm rot="16200000" flipV="1">
            <a:off x="5208778" y="5019524"/>
            <a:ext cx="466250" cy="223915"/>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53" name="Conector: Curvo 52">
            <a:extLst>
              <a:ext uri="{FF2B5EF4-FFF2-40B4-BE49-F238E27FC236}">
                <a16:creationId xmlns:a16="http://schemas.microsoft.com/office/drawing/2014/main" id="{3A356D70-E7E1-40E7-948C-C8DDB5121B06}"/>
              </a:ext>
            </a:extLst>
          </p:cNvPr>
          <p:cNvCxnSpPr>
            <a:cxnSpLocks/>
            <a:stCxn id="12" idx="3"/>
            <a:endCxn id="15" idx="2"/>
          </p:cNvCxnSpPr>
          <p:nvPr/>
        </p:nvCxnSpPr>
        <p:spPr>
          <a:xfrm flipH="1" flipV="1">
            <a:off x="3384829" y="4848360"/>
            <a:ext cx="385862" cy="763314"/>
          </a:xfrm>
          <a:prstGeom prst="curvedConnector4">
            <a:avLst>
              <a:gd name="adj1" fmla="val -59244"/>
              <a:gd name="adj2" fmla="val 66184"/>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62" name="Conector: Curvo 61">
            <a:extLst>
              <a:ext uri="{FF2B5EF4-FFF2-40B4-BE49-F238E27FC236}">
                <a16:creationId xmlns:a16="http://schemas.microsoft.com/office/drawing/2014/main" id="{90E3EAC7-286E-411E-81D2-976161A5BAD3}"/>
              </a:ext>
            </a:extLst>
          </p:cNvPr>
          <p:cNvCxnSpPr>
            <a:cxnSpLocks/>
            <a:stCxn id="21" idx="0"/>
            <a:endCxn id="140" idx="2"/>
          </p:cNvCxnSpPr>
          <p:nvPr/>
        </p:nvCxnSpPr>
        <p:spPr>
          <a:xfrm rot="5400000" flipH="1" flipV="1">
            <a:off x="6341199" y="3392871"/>
            <a:ext cx="242956" cy="1673911"/>
          </a:xfrm>
          <a:prstGeom prst="curvedConnector3">
            <a:avLst>
              <a:gd name="adj1" fmla="val 50000"/>
            </a:avLst>
          </a:prstGeom>
          <a:ln w="28575">
            <a:solidFill>
              <a:srgbClr val="609E2F"/>
            </a:solidFill>
            <a:headEnd type="none"/>
            <a:tailEnd type="arrow"/>
          </a:ln>
        </p:spPr>
        <p:style>
          <a:lnRef idx="1">
            <a:schemeClr val="dk1"/>
          </a:lnRef>
          <a:fillRef idx="0">
            <a:schemeClr val="dk1"/>
          </a:fillRef>
          <a:effectRef idx="0">
            <a:schemeClr val="dk1"/>
          </a:effectRef>
          <a:fontRef idx="minor">
            <a:schemeClr val="tx1"/>
          </a:fontRef>
        </p:style>
      </p:cxnSp>
      <p:cxnSp>
        <p:nvCxnSpPr>
          <p:cNvPr id="68" name="Conector: Curvo 67">
            <a:extLst>
              <a:ext uri="{FF2B5EF4-FFF2-40B4-BE49-F238E27FC236}">
                <a16:creationId xmlns:a16="http://schemas.microsoft.com/office/drawing/2014/main" id="{86962DD5-3C2D-4CF1-8315-E3E70D3F1E4E}"/>
              </a:ext>
            </a:extLst>
          </p:cNvPr>
          <p:cNvCxnSpPr>
            <a:cxnSpLocks/>
            <a:stCxn id="22" idx="0"/>
            <a:endCxn id="43" idx="2"/>
          </p:cNvCxnSpPr>
          <p:nvPr/>
        </p:nvCxnSpPr>
        <p:spPr>
          <a:xfrm rot="5400000" flipH="1" flipV="1">
            <a:off x="4312228" y="2567508"/>
            <a:ext cx="1366896" cy="771142"/>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78" name="Conector: Curvo 77">
            <a:extLst>
              <a:ext uri="{FF2B5EF4-FFF2-40B4-BE49-F238E27FC236}">
                <a16:creationId xmlns:a16="http://schemas.microsoft.com/office/drawing/2014/main" id="{0460FD35-37DB-4739-9820-6CAD9B859FF3}"/>
              </a:ext>
            </a:extLst>
          </p:cNvPr>
          <p:cNvCxnSpPr>
            <a:cxnSpLocks/>
            <a:stCxn id="20" idx="0"/>
          </p:cNvCxnSpPr>
          <p:nvPr/>
        </p:nvCxnSpPr>
        <p:spPr>
          <a:xfrm rot="16200000" flipV="1">
            <a:off x="5663062" y="2144773"/>
            <a:ext cx="2176934" cy="2236128"/>
          </a:xfrm>
          <a:prstGeom prst="curvedConnector2">
            <a:avLst/>
          </a:prstGeom>
          <a:ln w="28575">
            <a:solidFill>
              <a:schemeClr val="accent5"/>
            </a:solidFill>
            <a:prstDash val="sysDot"/>
            <a:headEnd type="none"/>
            <a:tailEnd type="arrow"/>
          </a:ln>
        </p:spPr>
        <p:style>
          <a:lnRef idx="1">
            <a:schemeClr val="dk1"/>
          </a:lnRef>
          <a:fillRef idx="0">
            <a:schemeClr val="dk1"/>
          </a:fillRef>
          <a:effectRef idx="0">
            <a:schemeClr val="dk1"/>
          </a:effectRef>
          <a:fontRef idx="minor">
            <a:schemeClr val="tx1"/>
          </a:fontRef>
        </p:style>
      </p:cxnSp>
      <p:cxnSp>
        <p:nvCxnSpPr>
          <p:cNvPr id="98" name="Conector: Curvo 97">
            <a:extLst>
              <a:ext uri="{FF2B5EF4-FFF2-40B4-BE49-F238E27FC236}">
                <a16:creationId xmlns:a16="http://schemas.microsoft.com/office/drawing/2014/main" id="{65921B1E-FD78-4154-A523-7B0850C5FC42}"/>
              </a:ext>
            </a:extLst>
          </p:cNvPr>
          <p:cNvCxnSpPr>
            <a:cxnSpLocks/>
            <a:stCxn id="14" idx="0"/>
            <a:endCxn id="16" idx="1"/>
          </p:cNvCxnSpPr>
          <p:nvPr/>
        </p:nvCxnSpPr>
        <p:spPr>
          <a:xfrm rot="16200000" flipV="1">
            <a:off x="1785070" y="2642990"/>
            <a:ext cx="1625839" cy="388975"/>
          </a:xfrm>
          <a:prstGeom prst="curvedConnector4">
            <a:avLst>
              <a:gd name="adj1" fmla="val 42402"/>
              <a:gd name="adj2" fmla="val 219441"/>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110" name="Conector: Curvo 109">
            <a:extLst>
              <a:ext uri="{FF2B5EF4-FFF2-40B4-BE49-F238E27FC236}">
                <a16:creationId xmlns:a16="http://schemas.microsoft.com/office/drawing/2014/main" id="{6F4CDA27-E146-499E-9559-AF2EA3F86F5E}"/>
              </a:ext>
            </a:extLst>
          </p:cNvPr>
          <p:cNvCxnSpPr>
            <a:cxnSpLocks/>
            <a:endCxn id="25" idx="3"/>
          </p:cNvCxnSpPr>
          <p:nvPr/>
        </p:nvCxnSpPr>
        <p:spPr>
          <a:xfrm rot="16200000" flipV="1">
            <a:off x="7523833" y="3143412"/>
            <a:ext cx="2409480" cy="145840"/>
          </a:xfrm>
          <a:prstGeom prst="curvedConnector2">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69" name="Conector: Curvo 68">
            <a:extLst>
              <a:ext uri="{FF2B5EF4-FFF2-40B4-BE49-F238E27FC236}">
                <a16:creationId xmlns:a16="http://schemas.microsoft.com/office/drawing/2014/main" id="{2FDAFADF-8197-4074-A7F6-E9F054F53DE3}"/>
              </a:ext>
            </a:extLst>
          </p:cNvPr>
          <p:cNvCxnSpPr>
            <a:cxnSpLocks/>
            <a:stCxn id="16" idx="3"/>
            <a:endCxn id="25" idx="1"/>
          </p:cNvCxnSpPr>
          <p:nvPr/>
        </p:nvCxnSpPr>
        <p:spPr>
          <a:xfrm flipV="1">
            <a:off x="4249723" y="2011592"/>
            <a:ext cx="2405134" cy="12966"/>
          </a:xfrm>
          <a:prstGeom prst="curvedConnector3">
            <a:avLst>
              <a:gd name="adj1" fmla="val 50000"/>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sp>
        <p:nvSpPr>
          <p:cNvPr id="43" name="Retângulo: Cantos Arredondados 15">
            <a:extLst>
              <a:ext uri="{FF2B5EF4-FFF2-40B4-BE49-F238E27FC236}">
                <a16:creationId xmlns:a16="http://schemas.microsoft.com/office/drawing/2014/main" id="{C1E79722-F27D-4512-9479-479A5BD89DE8}"/>
              </a:ext>
            </a:extLst>
          </p:cNvPr>
          <p:cNvSpPr/>
          <p:nvPr/>
        </p:nvSpPr>
        <p:spPr>
          <a:xfrm>
            <a:off x="4603654" y="1775497"/>
            <a:ext cx="1555186" cy="494134"/>
          </a:xfrm>
          <a:prstGeom prst="roundRect">
            <a:avLst/>
          </a:prstGeom>
          <a:solidFill>
            <a:srgbClr val="09E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cs typeface="Rubik Light" panose="02000604000000020004" pitchFamily="2" charset="-79"/>
              </a:rPr>
              <a:t>F1: </a:t>
            </a:r>
            <a:r>
              <a:rPr lang="en-US" sz="1000" b="1" dirty="0" err="1">
                <a:solidFill>
                  <a:schemeClr val="tx1"/>
                </a:solidFill>
                <a:cs typeface="Rubik Light" panose="02000604000000020004" pitchFamily="2" charset="-79"/>
              </a:rPr>
              <a:t>Offrir</a:t>
            </a:r>
            <a:r>
              <a:rPr lang="en-US" sz="1000" b="1" dirty="0">
                <a:solidFill>
                  <a:schemeClr val="tx1"/>
                </a:solidFill>
                <a:cs typeface="Rubik Light" panose="02000604000000020004" pitchFamily="2" charset="-79"/>
              </a:rPr>
              <a:t> </a:t>
            </a:r>
            <a:r>
              <a:rPr lang="en-US" sz="1000" b="1" dirty="0" err="1">
                <a:solidFill>
                  <a:schemeClr val="tx1"/>
                </a:solidFill>
                <a:cs typeface="Rubik Light" panose="02000604000000020004" pitchFamily="2" charset="-79"/>
              </a:rPr>
              <a:t>davantage</a:t>
            </a:r>
            <a:r>
              <a:rPr lang="en-US" sz="1000" b="1" dirty="0">
                <a:solidFill>
                  <a:schemeClr val="tx1"/>
                </a:solidFill>
                <a:cs typeface="Rubik Light" panose="02000604000000020004" pitchFamily="2" charset="-79"/>
              </a:rPr>
              <a:t> de </a:t>
            </a:r>
            <a:r>
              <a:rPr lang="en-US" sz="1000" b="1" dirty="0" err="1">
                <a:solidFill>
                  <a:schemeClr val="tx1"/>
                </a:solidFill>
                <a:cs typeface="Rubik Light" panose="02000604000000020004" pitchFamily="2" charset="-79"/>
              </a:rPr>
              <a:t>lieux</a:t>
            </a:r>
            <a:r>
              <a:rPr lang="en-US" sz="1000" b="1" dirty="0">
                <a:solidFill>
                  <a:schemeClr val="tx1"/>
                </a:solidFill>
                <a:cs typeface="Rubik Light" panose="02000604000000020004" pitchFamily="2" charset="-79"/>
              </a:rPr>
              <a:t> et </a:t>
            </a:r>
            <a:r>
              <a:rPr lang="en-US" sz="1000" b="1" dirty="0" err="1">
                <a:solidFill>
                  <a:schemeClr val="tx1"/>
                </a:solidFill>
                <a:cs typeface="Rubik Light" panose="02000604000000020004" pitchFamily="2" charset="-79"/>
              </a:rPr>
              <a:t>espaces</a:t>
            </a:r>
            <a:r>
              <a:rPr lang="en-US" sz="1000" b="1" dirty="0">
                <a:solidFill>
                  <a:schemeClr val="tx1"/>
                </a:solidFill>
                <a:cs typeface="Rubik Light" panose="02000604000000020004" pitchFamily="2" charset="-79"/>
              </a:rPr>
              <a:t> protégés et de “</a:t>
            </a:r>
            <a:r>
              <a:rPr lang="en-US" sz="1000" b="1" dirty="0" err="1">
                <a:solidFill>
                  <a:schemeClr val="tx1"/>
                </a:solidFill>
                <a:cs typeface="Rubik Light" panose="02000604000000020004" pitchFamily="2" charset="-79"/>
              </a:rPr>
              <a:t>liberté</a:t>
            </a:r>
            <a:r>
              <a:rPr lang="en-US" sz="1000" b="1" dirty="0">
                <a:solidFill>
                  <a:schemeClr val="tx1"/>
                </a:solidFill>
                <a:cs typeface="Rubik Light" panose="02000604000000020004" pitchFamily="2" charset="-79"/>
              </a:rPr>
              <a:t>”</a:t>
            </a:r>
          </a:p>
        </p:txBody>
      </p:sp>
      <p:cxnSp>
        <p:nvCxnSpPr>
          <p:cNvPr id="118" name="Conector: Curvo 28">
            <a:extLst>
              <a:ext uri="{FF2B5EF4-FFF2-40B4-BE49-F238E27FC236}">
                <a16:creationId xmlns:a16="http://schemas.microsoft.com/office/drawing/2014/main" id="{77F09D18-C2DF-4B11-87C0-FAA5747090E8}"/>
              </a:ext>
            </a:extLst>
          </p:cNvPr>
          <p:cNvCxnSpPr>
            <a:cxnSpLocks/>
          </p:cNvCxnSpPr>
          <p:nvPr/>
        </p:nvCxnSpPr>
        <p:spPr>
          <a:xfrm flipV="1">
            <a:off x="6579702" y="4898355"/>
            <a:ext cx="690450" cy="545790"/>
          </a:xfrm>
          <a:prstGeom prst="curvedConnector3">
            <a:avLst/>
          </a:prstGeom>
          <a:ln w="28575">
            <a:solidFill>
              <a:schemeClr val="accent5"/>
            </a:solidFill>
            <a:headEnd type="none"/>
            <a:tailEnd type="arrow"/>
          </a:ln>
        </p:spPr>
        <p:style>
          <a:lnRef idx="1">
            <a:schemeClr val="dk1"/>
          </a:lnRef>
          <a:fillRef idx="0">
            <a:schemeClr val="dk1"/>
          </a:fillRef>
          <a:effectRef idx="0">
            <a:schemeClr val="dk1"/>
          </a:effectRef>
          <a:fontRef idx="minor">
            <a:schemeClr val="tx1"/>
          </a:fontRef>
        </p:style>
      </p:cxnSp>
      <p:cxnSp>
        <p:nvCxnSpPr>
          <p:cNvPr id="125" name="Conector: Curvo 61">
            <a:extLst>
              <a:ext uri="{FF2B5EF4-FFF2-40B4-BE49-F238E27FC236}">
                <a16:creationId xmlns:a16="http://schemas.microsoft.com/office/drawing/2014/main" id="{8E957347-CA6A-4E9A-B391-A131CDF8C415}"/>
              </a:ext>
            </a:extLst>
          </p:cNvPr>
          <p:cNvCxnSpPr>
            <a:cxnSpLocks/>
            <a:stCxn id="21" idx="0"/>
            <a:endCxn id="22" idx="2"/>
          </p:cNvCxnSpPr>
          <p:nvPr/>
        </p:nvCxnSpPr>
        <p:spPr>
          <a:xfrm rot="16200000" flipV="1">
            <a:off x="5000551" y="3726132"/>
            <a:ext cx="234726" cy="1015617"/>
          </a:xfrm>
          <a:prstGeom prst="curvedConnector3">
            <a:avLst>
              <a:gd name="adj1" fmla="val 50000"/>
            </a:avLst>
          </a:prstGeom>
          <a:ln w="28575">
            <a:solidFill>
              <a:srgbClr val="609E2F"/>
            </a:solidFill>
            <a:headEnd type="none"/>
            <a:tailEnd type="arrow"/>
          </a:ln>
        </p:spPr>
        <p:style>
          <a:lnRef idx="1">
            <a:schemeClr val="dk1"/>
          </a:lnRef>
          <a:fillRef idx="0">
            <a:schemeClr val="dk1"/>
          </a:fillRef>
          <a:effectRef idx="0">
            <a:schemeClr val="dk1"/>
          </a:effectRef>
          <a:fontRef idx="minor">
            <a:schemeClr val="tx1"/>
          </a:fontRef>
        </p:style>
      </p:cxnSp>
      <p:sp>
        <p:nvSpPr>
          <p:cNvPr id="128" name="Retângulo: Cantos Arredondados 12">
            <a:extLst>
              <a:ext uri="{FF2B5EF4-FFF2-40B4-BE49-F238E27FC236}">
                <a16:creationId xmlns:a16="http://schemas.microsoft.com/office/drawing/2014/main" id="{BC75DACE-F00C-4440-B000-733A3BEC3B9B}"/>
              </a:ext>
            </a:extLst>
          </p:cNvPr>
          <p:cNvSpPr/>
          <p:nvPr/>
        </p:nvSpPr>
        <p:spPr>
          <a:xfrm>
            <a:off x="4124618" y="2738740"/>
            <a:ext cx="1992484" cy="49413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cs typeface="Rubik Light" panose="02000604000000020004" pitchFamily="2" charset="-79"/>
              </a:rPr>
              <a:t>C1: </a:t>
            </a:r>
            <a:r>
              <a:rPr lang="en-US" sz="1000" b="1" i="1" dirty="0">
                <a:solidFill>
                  <a:schemeClr val="tx1"/>
                </a:solidFill>
                <a:cs typeface="Rubik Light" panose="02000604000000020004" pitchFamily="2" charset="-79"/>
              </a:rPr>
              <a:t>Encourager </a:t>
            </a:r>
            <a:r>
              <a:rPr lang="en-US" sz="1000" b="1" i="1" dirty="0" err="1">
                <a:solidFill>
                  <a:schemeClr val="tx1"/>
                </a:solidFill>
                <a:cs typeface="Rubik Light" panose="02000604000000020004" pitchFamily="2" charset="-79"/>
              </a:rPr>
              <a:t>l’attribution</a:t>
            </a:r>
            <a:r>
              <a:rPr lang="en-US" sz="1000" b="1" i="1" dirty="0">
                <a:solidFill>
                  <a:schemeClr val="tx1"/>
                </a:solidFill>
                <a:cs typeface="Rubik Light" panose="02000604000000020004" pitchFamily="2" charset="-79"/>
              </a:rPr>
              <a:t> de fonds pour les </a:t>
            </a:r>
            <a:r>
              <a:rPr lang="en-US" sz="1000" b="1" i="1" dirty="0" err="1">
                <a:solidFill>
                  <a:schemeClr val="tx1"/>
                </a:solidFill>
                <a:cs typeface="Rubik Light" panose="02000604000000020004" pitchFamily="2" charset="-79"/>
              </a:rPr>
              <a:t>projets</a:t>
            </a:r>
            <a:r>
              <a:rPr lang="en-US" sz="1000" b="1" i="1" dirty="0">
                <a:solidFill>
                  <a:schemeClr val="tx1"/>
                </a:solidFill>
                <a:cs typeface="Rubik Light" panose="02000604000000020004" pitchFamily="2" charset="-79"/>
              </a:rPr>
              <a:t> </a:t>
            </a:r>
            <a:r>
              <a:rPr lang="en-US" sz="1000" b="1" i="1" dirty="0" err="1">
                <a:solidFill>
                  <a:schemeClr val="tx1"/>
                </a:solidFill>
                <a:cs typeface="Rubik Light" panose="02000604000000020004" pitchFamily="2" charset="-79"/>
              </a:rPr>
              <a:t>citoyens</a:t>
            </a:r>
            <a:r>
              <a:rPr lang="en-US" sz="1000" b="1" i="1" dirty="0">
                <a:solidFill>
                  <a:schemeClr val="tx1"/>
                </a:solidFill>
                <a:cs typeface="Rubik Light" panose="02000604000000020004" pitchFamily="2" charset="-79"/>
              </a:rPr>
              <a:t> </a:t>
            </a:r>
            <a:r>
              <a:rPr lang="en-US" sz="1000" b="1" i="1" dirty="0" err="1">
                <a:solidFill>
                  <a:schemeClr val="tx1"/>
                </a:solidFill>
                <a:cs typeface="Rubik Light" panose="02000604000000020004" pitchFamily="2" charset="-79"/>
              </a:rPr>
              <a:t>écologiques</a:t>
            </a:r>
            <a:r>
              <a:rPr lang="en-US" sz="1000" b="1" i="1" dirty="0">
                <a:solidFill>
                  <a:schemeClr val="tx1"/>
                </a:solidFill>
                <a:cs typeface="Rubik Light" panose="02000604000000020004" pitchFamily="2" charset="-79"/>
              </a:rPr>
              <a:t> (budget </a:t>
            </a:r>
            <a:r>
              <a:rPr lang="en-US" sz="1000" b="1" i="1" dirty="0" err="1">
                <a:solidFill>
                  <a:schemeClr val="tx1"/>
                </a:solidFill>
                <a:cs typeface="Rubik Light" panose="02000604000000020004" pitchFamily="2" charset="-79"/>
              </a:rPr>
              <a:t>participatif</a:t>
            </a:r>
            <a:r>
              <a:rPr lang="en-US" sz="1000" b="1" i="1" dirty="0">
                <a:solidFill>
                  <a:schemeClr val="tx1"/>
                </a:solidFill>
                <a:cs typeface="Rubik Light" panose="02000604000000020004" pitchFamily="2" charset="-79"/>
              </a:rPr>
              <a:t>)</a:t>
            </a:r>
          </a:p>
        </p:txBody>
      </p:sp>
      <p:sp>
        <p:nvSpPr>
          <p:cNvPr id="139" name="Retângulo: Cantos Arredondados 25">
            <a:extLst>
              <a:ext uri="{FF2B5EF4-FFF2-40B4-BE49-F238E27FC236}">
                <a16:creationId xmlns:a16="http://schemas.microsoft.com/office/drawing/2014/main" id="{1DD2CDC8-07DF-4B17-B68E-4E2034A7CCE4}"/>
              </a:ext>
            </a:extLst>
          </p:cNvPr>
          <p:cNvSpPr/>
          <p:nvPr/>
        </p:nvSpPr>
        <p:spPr>
          <a:xfrm>
            <a:off x="6467101" y="2740077"/>
            <a:ext cx="1006021" cy="49413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cs typeface="Rubik Light" panose="02000604000000020004" pitchFamily="2" charset="-79"/>
              </a:rPr>
              <a:t>C2: </a:t>
            </a:r>
            <a:r>
              <a:rPr lang="en-US" sz="1000" b="1" i="1" dirty="0" err="1">
                <a:solidFill>
                  <a:schemeClr val="tx1"/>
                </a:solidFill>
                <a:cs typeface="Rubik Light" panose="02000604000000020004" pitchFamily="2" charset="-79"/>
              </a:rPr>
              <a:t>Diminuer</a:t>
            </a:r>
            <a:r>
              <a:rPr lang="en-US" sz="1000" b="1" i="1" dirty="0">
                <a:solidFill>
                  <a:schemeClr val="tx1"/>
                </a:solidFill>
                <a:cs typeface="Rubik Light" panose="02000604000000020004" pitchFamily="2" charset="-79"/>
              </a:rPr>
              <a:t> </a:t>
            </a:r>
            <a:r>
              <a:rPr lang="en-US" sz="1000" b="1" i="1" dirty="0" err="1">
                <a:solidFill>
                  <a:schemeClr val="tx1"/>
                </a:solidFill>
                <a:cs typeface="Rubik Light" panose="02000604000000020004" pitchFamily="2" charset="-79"/>
              </a:rPr>
              <a:t>certains</a:t>
            </a:r>
            <a:r>
              <a:rPr lang="en-US" sz="1000" b="1" i="1" dirty="0">
                <a:solidFill>
                  <a:schemeClr val="tx1"/>
                </a:solidFill>
                <a:cs typeface="Rubik Light" panose="02000604000000020004" pitchFamily="2" charset="-79"/>
              </a:rPr>
              <a:t> </a:t>
            </a:r>
            <a:r>
              <a:rPr lang="en-US" sz="1000" b="1" i="1" dirty="0" err="1">
                <a:solidFill>
                  <a:schemeClr val="tx1"/>
                </a:solidFill>
                <a:cs typeface="Rubik Light" panose="02000604000000020004" pitchFamily="2" charset="-79"/>
              </a:rPr>
              <a:t>coûts</a:t>
            </a:r>
            <a:r>
              <a:rPr lang="en-US" sz="1000" b="1" i="1" dirty="0">
                <a:solidFill>
                  <a:schemeClr val="tx1"/>
                </a:solidFill>
                <a:cs typeface="Rubik Light" panose="02000604000000020004" pitchFamily="2" charset="-79"/>
              </a:rPr>
              <a:t> </a:t>
            </a:r>
          </a:p>
        </p:txBody>
      </p:sp>
      <p:sp>
        <p:nvSpPr>
          <p:cNvPr id="140" name="Retângulo: Cantos Arredondados 22">
            <a:extLst>
              <a:ext uri="{FF2B5EF4-FFF2-40B4-BE49-F238E27FC236}">
                <a16:creationId xmlns:a16="http://schemas.microsoft.com/office/drawing/2014/main" id="{8FFA9C99-1BFF-4295-A6D7-0D780BEDFC70}"/>
              </a:ext>
            </a:extLst>
          </p:cNvPr>
          <p:cNvSpPr/>
          <p:nvPr/>
        </p:nvSpPr>
        <p:spPr>
          <a:xfrm>
            <a:off x="5802765" y="3628297"/>
            <a:ext cx="2993735" cy="48005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cs typeface="Rubik Light" panose="02000604000000020004" pitchFamily="2" charset="-79"/>
              </a:rPr>
              <a:t>IP4: </a:t>
            </a:r>
            <a:r>
              <a:rPr lang="en-US" sz="1000" dirty="0" err="1">
                <a:solidFill>
                  <a:schemeClr val="tx1"/>
                </a:solidFill>
                <a:cs typeface="Rubik Light" panose="02000604000000020004" pitchFamily="2" charset="-79"/>
              </a:rPr>
              <a:t>Renforcer</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l’utilisation</a:t>
            </a:r>
            <a:r>
              <a:rPr lang="en-US" sz="1000" dirty="0">
                <a:solidFill>
                  <a:schemeClr val="tx1"/>
                </a:solidFill>
                <a:cs typeface="Rubik Light" panose="02000604000000020004" pitchFamily="2" charset="-79"/>
              </a:rPr>
              <a:t> des </a:t>
            </a:r>
            <a:r>
              <a:rPr lang="en-US" sz="1000" dirty="0" err="1">
                <a:solidFill>
                  <a:schemeClr val="tx1"/>
                </a:solidFill>
                <a:cs typeface="Rubik Light" panose="02000604000000020004" pitchFamily="2" charset="-79"/>
              </a:rPr>
              <a:t>énergies</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renouvelables</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panneaux</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solaires</a:t>
            </a:r>
            <a:r>
              <a:rPr lang="en-US" sz="1000" dirty="0">
                <a:solidFill>
                  <a:schemeClr val="tx1"/>
                </a:solidFill>
                <a:cs typeface="Rubik Light" panose="02000604000000020004" pitchFamily="2" charset="-79"/>
              </a:rPr>
              <a:t>, biogas – </a:t>
            </a:r>
            <a:r>
              <a:rPr lang="en-US" sz="1000" dirty="0" err="1">
                <a:solidFill>
                  <a:schemeClr val="tx1"/>
                </a:solidFill>
                <a:cs typeface="Rubik Light" panose="02000604000000020004" pitchFamily="2" charset="-79"/>
              </a:rPr>
              <a:t>methanisation</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géothermie</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hydrogène</a:t>
            </a:r>
            <a:r>
              <a:rPr lang="en-US" sz="1000" dirty="0">
                <a:solidFill>
                  <a:schemeClr val="tx1"/>
                </a:solidFill>
                <a:cs typeface="Rubik Light" panose="02000604000000020004" pitchFamily="2" charset="-79"/>
              </a:rPr>
              <a:t>, </a:t>
            </a:r>
            <a:r>
              <a:rPr lang="en-US" sz="1000" dirty="0" err="1">
                <a:solidFill>
                  <a:schemeClr val="tx1"/>
                </a:solidFill>
                <a:cs typeface="Rubik Light" panose="02000604000000020004" pitchFamily="2" charset="-79"/>
              </a:rPr>
              <a:t>chaudière</a:t>
            </a:r>
            <a:r>
              <a:rPr lang="en-US" sz="1000" dirty="0">
                <a:solidFill>
                  <a:schemeClr val="tx1"/>
                </a:solidFill>
                <a:cs typeface="Rubik Light" panose="02000604000000020004" pitchFamily="2" charset="-79"/>
              </a:rPr>
              <a:t> co-generation…)  </a:t>
            </a:r>
          </a:p>
        </p:txBody>
      </p:sp>
      <p:pic>
        <p:nvPicPr>
          <p:cNvPr id="48" name="Image 47">
            <a:extLst>
              <a:ext uri="{FF2B5EF4-FFF2-40B4-BE49-F238E27FC236}">
                <a16:creationId xmlns:a16="http://schemas.microsoft.com/office/drawing/2014/main" id="{7A4B8CB4-36DF-4E12-B8D8-6FC12B48C66E}"/>
              </a:ext>
            </a:extLst>
          </p:cNvPr>
          <p:cNvPicPr>
            <a:picLocks noChangeAspect="1"/>
          </p:cNvPicPr>
          <p:nvPr/>
        </p:nvPicPr>
        <p:blipFill>
          <a:blip r:embed="rId2"/>
          <a:stretch>
            <a:fillRect/>
          </a:stretch>
        </p:blipFill>
        <p:spPr>
          <a:xfrm>
            <a:off x="241795" y="281447"/>
            <a:ext cx="1925712" cy="1193716"/>
          </a:xfrm>
          <a:prstGeom prst="rect">
            <a:avLst/>
          </a:prstGeom>
        </p:spPr>
      </p:pic>
      <p:sp>
        <p:nvSpPr>
          <p:cNvPr id="65" name="Rectangle 64">
            <a:extLst>
              <a:ext uri="{FF2B5EF4-FFF2-40B4-BE49-F238E27FC236}">
                <a16:creationId xmlns:a16="http://schemas.microsoft.com/office/drawing/2014/main" id="{F819D020-530D-4206-BF98-74F94B22BAE8}"/>
              </a:ext>
            </a:extLst>
          </p:cNvPr>
          <p:cNvSpPr/>
          <p:nvPr/>
        </p:nvSpPr>
        <p:spPr>
          <a:xfrm>
            <a:off x="282573" y="1295227"/>
            <a:ext cx="1884934" cy="26601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dirty="0"/>
          </a:p>
          <a:p>
            <a:pPr algn="ctr"/>
            <a:r>
              <a:rPr lang="fr-FR" sz="1600" b="1" dirty="0">
                <a:solidFill>
                  <a:srgbClr val="002060"/>
                </a:solidFill>
              </a:rPr>
              <a:t>Objectifs </a:t>
            </a:r>
          </a:p>
          <a:p>
            <a:pPr algn="ctr"/>
            <a:endParaRPr lang="fr-FR" sz="1100" dirty="0">
              <a:solidFill>
                <a:srgbClr val="002060"/>
              </a:solidFill>
            </a:endParaRPr>
          </a:p>
        </p:txBody>
      </p:sp>
      <p:sp>
        <p:nvSpPr>
          <p:cNvPr id="38" name="Titre 3">
            <a:extLst>
              <a:ext uri="{FF2B5EF4-FFF2-40B4-BE49-F238E27FC236}">
                <a16:creationId xmlns:a16="http://schemas.microsoft.com/office/drawing/2014/main" id="{A0DCBB65-432F-4CA7-B6EF-F6B49A860D1A}"/>
              </a:ext>
            </a:extLst>
          </p:cNvPr>
          <p:cNvSpPr txBox="1">
            <a:spLocks/>
          </p:cNvSpPr>
          <p:nvPr/>
        </p:nvSpPr>
        <p:spPr>
          <a:xfrm rot="20276390">
            <a:off x="-95712" y="1022503"/>
            <a:ext cx="3642409" cy="589728"/>
          </a:xfrm>
          <a:prstGeom prst="rect">
            <a:avLst/>
          </a:prstGeom>
          <a:solidFill>
            <a:srgbClr val="FFFF00"/>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1600" dirty="0"/>
              <a:t>Aix-les-Bains</a:t>
            </a:r>
          </a:p>
          <a:p>
            <a:r>
              <a:rPr lang="fr-FR" sz="1600" dirty="0"/>
              <a:t>Carte thématique : Axe Environnement</a:t>
            </a:r>
          </a:p>
        </p:txBody>
      </p:sp>
    </p:spTree>
    <p:extLst>
      <p:ext uri="{BB962C8B-B14F-4D97-AF65-F5344CB8AC3E}">
        <p14:creationId xmlns:p14="http://schemas.microsoft.com/office/powerpoint/2010/main" val="1295579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482770-92F9-48FB-A0E4-57445CD6FCAA}"/>
              </a:ext>
            </a:extLst>
          </p:cNvPr>
          <p:cNvSpPr>
            <a:spLocks noGrp="1"/>
          </p:cNvSpPr>
          <p:nvPr>
            <p:ph type="title"/>
          </p:nvPr>
        </p:nvSpPr>
        <p:spPr>
          <a:xfrm>
            <a:off x="188896" y="1488803"/>
            <a:ext cx="8229600" cy="504751"/>
          </a:xfrm>
          <a:ln>
            <a:solidFill>
              <a:srgbClr val="0070C0"/>
            </a:solidFill>
          </a:ln>
        </p:spPr>
        <p:txBody>
          <a:bodyPr>
            <a:normAutofit fontScale="90000"/>
          </a:bodyPr>
          <a:lstStyle/>
          <a:p>
            <a:br>
              <a:rPr lang="en-US" sz="1400" b="1" dirty="0">
                <a:solidFill>
                  <a:srgbClr val="002060"/>
                </a:solidFill>
                <a:latin typeface="Rubik Medium" panose="02000604000000020004" pitchFamily="2" charset="-79"/>
                <a:cs typeface="Rubik Medium" panose="02000604000000020004" pitchFamily="2" charset="-79"/>
              </a:rPr>
            </a:br>
            <a:r>
              <a:rPr lang="en-US" sz="1400" b="1" dirty="0" err="1">
                <a:solidFill>
                  <a:srgbClr val="002060"/>
                </a:solidFill>
                <a:latin typeface="Rubik Medium" panose="02000604000000020004" pitchFamily="2" charset="-79"/>
                <a:cs typeface="Rubik Medium" panose="02000604000000020004" pitchFamily="2" charset="-79"/>
              </a:rPr>
              <a:t>Etre</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2060"/>
                </a:solidFill>
                <a:latin typeface="Rubik Medium" panose="02000604000000020004" pitchFamily="2" charset="-79"/>
                <a:cs typeface="Rubik Medium" panose="02000604000000020004" pitchFamily="2" charset="-79"/>
              </a:rPr>
              <a:t>reconnue</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2060"/>
                </a:solidFill>
                <a:latin typeface="Rubik Medium" panose="02000604000000020004" pitchFamily="2" charset="-79"/>
                <a:cs typeface="Rubik Medium" panose="02000604000000020004" pitchFamily="2" charset="-79"/>
              </a:rPr>
              <a:t>comme</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2060"/>
                </a:solidFill>
                <a:latin typeface="Rubik Medium" panose="02000604000000020004" pitchFamily="2" charset="-79"/>
                <a:cs typeface="Rubik Medium" panose="02000604000000020004" pitchFamily="2" charset="-79"/>
              </a:rPr>
              <a:t>une</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2060"/>
                </a:solidFill>
                <a:latin typeface="Rubik Medium" panose="02000604000000020004" pitchFamily="2" charset="-79"/>
                <a:cs typeface="Rubik Medium" panose="02000604000000020004" pitchFamily="2" charset="-79"/>
              </a:rPr>
              <a:t>ville</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B050"/>
                </a:solidFill>
                <a:latin typeface="Rubik Medium" panose="02000604000000020004" pitchFamily="2" charset="-79"/>
                <a:cs typeface="Rubik Medium" panose="02000604000000020004" pitchFamily="2" charset="-79"/>
              </a:rPr>
              <a:t>verte</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2060"/>
                </a:solidFill>
                <a:latin typeface="Rubik Medium" panose="02000604000000020004" pitchFamily="2" charset="-79"/>
                <a:cs typeface="Rubik Medium" panose="02000604000000020004" pitchFamily="2" charset="-79"/>
              </a:rPr>
              <a:t>sûre</a:t>
            </a:r>
            <a:r>
              <a:rPr lang="en-US" sz="1400" b="1" dirty="0">
                <a:solidFill>
                  <a:srgbClr val="002060"/>
                </a:solidFill>
                <a:latin typeface="Rubik Medium" panose="02000604000000020004" pitchFamily="2" charset="-79"/>
                <a:cs typeface="Rubik Medium" panose="02000604000000020004" pitchFamily="2" charset="-79"/>
              </a:rPr>
              <a:t> et attractive, avec un </a:t>
            </a:r>
            <a:r>
              <a:rPr lang="en-US" sz="1400" b="1" dirty="0" err="1">
                <a:solidFill>
                  <a:srgbClr val="002060"/>
                </a:solidFill>
                <a:latin typeface="Rubik Medium" panose="02000604000000020004" pitchFamily="2" charset="-79"/>
                <a:cs typeface="Rubik Medium" panose="02000604000000020004" pitchFamily="2" charset="-79"/>
              </a:rPr>
              <a:t>urbanisme</a:t>
            </a:r>
            <a:r>
              <a:rPr lang="en-US" sz="1400" b="1" dirty="0">
                <a:solidFill>
                  <a:srgbClr val="002060"/>
                </a:solidFill>
                <a:latin typeface="Rubik Medium" panose="02000604000000020004" pitchFamily="2" charset="-79"/>
                <a:cs typeface="Rubik Medium" panose="02000604000000020004" pitchFamily="2" charset="-79"/>
              </a:rPr>
              <a:t> </a:t>
            </a:r>
            <a:r>
              <a:rPr lang="en-US" sz="1400" b="1" dirty="0" err="1">
                <a:solidFill>
                  <a:srgbClr val="002060"/>
                </a:solidFill>
                <a:latin typeface="Rubik Medium" panose="02000604000000020004" pitchFamily="2" charset="-79"/>
                <a:cs typeface="Rubik Medium" panose="02000604000000020004" pitchFamily="2" charset="-79"/>
              </a:rPr>
              <a:t>maitrisé</a:t>
            </a:r>
            <a:r>
              <a:rPr lang="en-US" sz="1400" b="1" dirty="0">
                <a:solidFill>
                  <a:srgbClr val="002060"/>
                </a:solidFill>
                <a:latin typeface="Rubik Medium" panose="02000604000000020004" pitchFamily="2" charset="-79"/>
                <a:cs typeface="Rubik Medium" panose="02000604000000020004" pitchFamily="2" charset="-79"/>
              </a:rPr>
              <a:t> et des </a:t>
            </a:r>
            <a:r>
              <a:rPr lang="en-US" sz="1400" b="1" dirty="0">
                <a:solidFill>
                  <a:srgbClr val="00B050"/>
                </a:solidFill>
                <a:latin typeface="Rubik Medium" panose="02000604000000020004" pitchFamily="2" charset="-79"/>
                <a:cs typeface="Rubik Medium" panose="02000604000000020004" pitchFamily="2" charset="-79"/>
              </a:rPr>
              <a:t>initiatives </a:t>
            </a:r>
            <a:r>
              <a:rPr lang="en-US" sz="1400" b="1" dirty="0" err="1">
                <a:solidFill>
                  <a:srgbClr val="00B050"/>
                </a:solidFill>
                <a:latin typeface="Rubik Medium" panose="02000604000000020004" pitchFamily="2" charset="-79"/>
                <a:cs typeface="Rubik Medium" panose="02000604000000020004" pitchFamily="2" charset="-79"/>
              </a:rPr>
              <a:t>inclusives</a:t>
            </a:r>
            <a:r>
              <a:rPr lang="en-US" sz="1400" b="1" dirty="0">
                <a:solidFill>
                  <a:srgbClr val="00B050"/>
                </a:solidFill>
                <a:latin typeface="Rubik Medium" panose="02000604000000020004" pitchFamily="2" charset="-79"/>
                <a:cs typeface="Rubik Medium" panose="02000604000000020004" pitchFamily="2" charset="-79"/>
              </a:rPr>
              <a:t>, </a:t>
            </a:r>
            <a:r>
              <a:rPr lang="en-US" sz="1400" b="1" dirty="0">
                <a:solidFill>
                  <a:srgbClr val="002060"/>
                </a:solidFill>
                <a:latin typeface="Rubik Medium" panose="02000604000000020004" pitchFamily="2" charset="-79"/>
                <a:cs typeface="Rubik Medium" panose="02000604000000020004" pitchFamily="2" charset="-79"/>
              </a:rPr>
              <a:t>pour des </a:t>
            </a:r>
            <a:r>
              <a:rPr lang="en-US" sz="1400" b="1" dirty="0" err="1">
                <a:solidFill>
                  <a:srgbClr val="002060"/>
                </a:solidFill>
                <a:latin typeface="Rubik Medium" panose="02000604000000020004" pitchFamily="2" charset="-79"/>
                <a:cs typeface="Rubik Medium" panose="02000604000000020004" pitchFamily="2" charset="-79"/>
              </a:rPr>
              <a:t>projets</a:t>
            </a:r>
            <a:r>
              <a:rPr lang="en-US" sz="1400" b="1" dirty="0">
                <a:solidFill>
                  <a:srgbClr val="002060"/>
                </a:solidFill>
                <a:latin typeface="Rubik Medium" panose="02000604000000020004" pitchFamily="2" charset="-79"/>
                <a:cs typeface="Rubik Medium" panose="02000604000000020004" pitchFamily="2" charset="-79"/>
              </a:rPr>
              <a:t> co-</a:t>
            </a:r>
            <a:r>
              <a:rPr lang="en-US" sz="1400" b="1" dirty="0" err="1">
                <a:solidFill>
                  <a:srgbClr val="002060"/>
                </a:solidFill>
                <a:latin typeface="Rubik Medium" panose="02000604000000020004" pitchFamily="2" charset="-79"/>
                <a:cs typeface="Rubik Medium" panose="02000604000000020004" pitchFamily="2" charset="-79"/>
              </a:rPr>
              <a:t>construits</a:t>
            </a:r>
            <a:r>
              <a:rPr lang="en-US" sz="1400" b="1" dirty="0">
                <a:solidFill>
                  <a:srgbClr val="002060"/>
                </a:solidFill>
                <a:latin typeface="Rubik Medium" panose="02000604000000020004" pitchFamily="2" charset="-79"/>
                <a:cs typeface="Rubik Medium" panose="02000604000000020004" pitchFamily="2" charset="-79"/>
              </a:rPr>
              <a:t> avec les habitants</a:t>
            </a:r>
            <a:br>
              <a:rPr lang="en-US" sz="1400" b="1" dirty="0">
                <a:solidFill>
                  <a:srgbClr val="002060"/>
                </a:solidFill>
                <a:latin typeface="Rubik Medium" panose="02000604000000020004" pitchFamily="2" charset="-79"/>
                <a:cs typeface="Rubik Medium" panose="02000604000000020004" pitchFamily="2" charset="-79"/>
              </a:rPr>
            </a:br>
            <a:endParaRPr lang="fr-FR" sz="1400" dirty="0"/>
          </a:p>
        </p:txBody>
      </p:sp>
      <p:sp>
        <p:nvSpPr>
          <p:cNvPr id="5" name="Rectangle 4">
            <a:extLst>
              <a:ext uri="{FF2B5EF4-FFF2-40B4-BE49-F238E27FC236}">
                <a16:creationId xmlns:a16="http://schemas.microsoft.com/office/drawing/2014/main" id="{BB56F744-C0C2-404B-8409-CB277A645F19}"/>
              </a:ext>
            </a:extLst>
          </p:cNvPr>
          <p:cNvSpPr/>
          <p:nvPr/>
        </p:nvSpPr>
        <p:spPr>
          <a:xfrm>
            <a:off x="205189" y="6109652"/>
            <a:ext cx="4611467" cy="3165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i="1" dirty="0">
                <a:solidFill>
                  <a:schemeClr val="tx1"/>
                </a:solidFill>
                <a:latin typeface="Calibri"/>
                <a:cs typeface="Calibri"/>
              </a:rPr>
              <a:t>Méthode BSC, Nine Steps to Succcess, Institut du Balanced Scorecard, Howard Rohm</a:t>
            </a:r>
          </a:p>
        </p:txBody>
      </p:sp>
      <p:sp>
        <p:nvSpPr>
          <p:cNvPr id="6" name="Rectangle 5">
            <a:extLst>
              <a:ext uri="{FF2B5EF4-FFF2-40B4-BE49-F238E27FC236}">
                <a16:creationId xmlns:a16="http://schemas.microsoft.com/office/drawing/2014/main" id="{95A53503-DC89-46CD-AD34-2B6228A48885}"/>
              </a:ext>
            </a:extLst>
          </p:cNvPr>
          <p:cNvSpPr/>
          <p:nvPr/>
        </p:nvSpPr>
        <p:spPr>
          <a:xfrm>
            <a:off x="5041483" y="2287318"/>
            <a:ext cx="3132438" cy="451057"/>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err="1">
                <a:solidFill>
                  <a:srgbClr val="002060"/>
                </a:solidFill>
                <a:latin typeface="Calibri"/>
                <a:cs typeface="Calibri"/>
              </a:rPr>
              <a:t>Tx</a:t>
            </a:r>
            <a:r>
              <a:rPr lang="fr-FR" sz="900" dirty="0">
                <a:solidFill>
                  <a:srgbClr val="002060"/>
                </a:solidFill>
                <a:latin typeface="Calibri"/>
                <a:cs typeface="Calibri"/>
              </a:rPr>
              <a:t> satisfaction habitants</a:t>
            </a:r>
          </a:p>
        </p:txBody>
      </p:sp>
      <p:sp>
        <p:nvSpPr>
          <p:cNvPr id="7" name="Rectangle 6">
            <a:extLst>
              <a:ext uri="{FF2B5EF4-FFF2-40B4-BE49-F238E27FC236}">
                <a16:creationId xmlns:a16="http://schemas.microsoft.com/office/drawing/2014/main" id="{9B54DA44-49AC-499C-A9CC-4065059AAFE1}"/>
              </a:ext>
            </a:extLst>
          </p:cNvPr>
          <p:cNvSpPr/>
          <p:nvPr/>
        </p:nvSpPr>
        <p:spPr>
          <a:xfrm>
            <a:off x="5042051" y="2585906"/>
            <a:ext cx="3130756" cy="315564"/>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err="1">
                <a:solidFill>
                  <a:srgbClr val="002060"/>
                </a:solidFill>
                <a:cs typeface="Calibri"/>
              </a:rPr>
              <a:t>Tx</a:t>
            </a:r>
            <a:r>
              <a:rPr lang="fr-FR" sz="900" dirty="0">
                <a:solidFill>
                  <a:srgbClr val="002060"/>
                </a:solidFill>
                <a:cs typeface="Calibri"/>
              </a:rPr>
              <a:t> de pauvreté / ville (multi-conditions)</a:t>
            </a:r>
          </a:p>
          <a:p>
            <a:pPr marL="171450" indent="-171450">
              <a:buFont typeface="Arial" panose="020B0604020202020204" pitchFamily="34" charset="0"/>
              <a:buChar char="•"/>
            </a:pPr>
            <a:r>
              <a:rPr lang="fr-FR" sz="900" dirty="0">
                <a:solidFill>
                  <a:srgbClr val="002060"/>
                </a:solidFill>
                <a:latin typeface="Calibri"/>
                <a:cs typeface="Calibri"/>
              </a:rPr>
              <a:t>Nbre de personnes souffrant sous-nutrition (- 2 repas/jour)</a:t>
            </a:r>
            <a:r>
              <a:rPr lang="fr-FR" sz="900" dirty="0">
                <a:solidFill>
                  <a:srgbClr val="002060"/>
                </a:solidFill>
                <a:cs typeface="Calibri"/>
              </a:rPr>
              <a:t> </a:t>
            </a:r>
            <a:endParaRPr lang="fr-FR" sz="900" dirty="0">
              <a:solidFill>
                <a:srgbClr val="002060"/>
              </a:solidFill>
              <a:latin typeface="Calibri"/>
              <a:cs typeface="Calibri"/>
            </a:endParaRPr>
          </a:p>
        </p:txBody>
      </p:sp>
      <p:sp>
        <p:nvSpPr>
          <p:cNvPr id="8" name="Rectangle 7">
            <a:extLst>
              <a:ext uri="{FF2B5EF4-FFF2-40B4-BE49-F238E27FC236}">
                <a16:creationId xmlns:a16="http://schemas.microsoft.com/office/drawing/2014/main" id="{30ED3945-FA26-46B3-8213-C75E3D3F6DFC}"/>
              </a:ext>
            </a:extLst>
          </p:cNvPr>
          <p:cNvSpPr/>
          <p:nvPr/>
        </p:nvSpPr>
        <p:spPr>
          <a:xfrm>
            <a:off x="5039516" y="2873376"/>
            <a:ext cx="3124205" cy="217609"/>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Nbre services offerts – accès aux droits / activités gratuites</a:t>
            </a:r>
          </a:p>
        </p:txBody>
      </p:sp>
      <p:sp>
        <p:nvSpPr>
          <p:cNvPr id="9" name="Rectangle 8">
            <a:extLst>
              <a:ext uri="{FF2B5EF4-FFF2-40B4-BE49-F238E27FC236}">
                <a16:creationId xmlns:a16="http://schemas.microsoft.com/office/drawing/2014/main" id="{075F4D03-C0DB-47EA-B96E-2CAF1A0BC45D}"/>
              </a:ext>
            </a:extLst>
          </p:cNvPr>
          <p:cNvSpPr/>
          <p:nvPr/>
        </p:nvSpPr>
        <p:spPr>
          <a:xfrm>
            <a:off x="5033985" y="3477259"/>
            <a:ext cx="3132403" cy="1660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Augmentation des revenus (fiscalité) de la ville </a:t>
            </a:r>
          </a:p>
        </p:txBody>
      </p:sp>
      <p:sp>
        <p:nvSpPr>
          <p:cNvPr id="10" name="Rectangle 9">
            <a:extLst>
              <a:ext uri="{FF2B5EF4-FFF2-40B4-BE49-F238E27FC236}">
                <a16:creationId xmlns:a16="http://schemas.microsoft.com/office/drawing/2014/main" id="{66FCE567-953A-407C-A2F8-3096DA5CF029}"/>
              </a:ext>
            </a:extLst>
          </p:cNvPr>
          <p:cNvSpPr/>
          <p:nvPr/>
        </p:nvSpPr>
        <p:spPr>
          <a:xfrm>
            <a:off x="5038797" y="3979695"/>
            <a:ext cx="3126951" cy="1572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Nbre homicides / </a:t>
            </a:r>
            <a:r>
              <a:rPr lang="fr-FR" sz="900" dirty="0" err="1">
                <a:solidFill>
                  <a:srgbClr val="002060"/>
                </a:solidFill>
                <a:latin typeface="Calibri"/>
                <a:cs typeface="Calibri"/>
              </a:rPr>
              <a:t>Tx</a:t>
            </a:r>
            <a:r>
              <a:rPr lang="fr-FR" sz="900" dirty="0">
                <a:solidFill>
                  <a:srgbClr val="002060"/>
                </a:solidFill>
                <a:latin typeface="Calibri"/>
                <a:cs typeface="Calibri"/>
              </a:rPr>
              <a:t> de violence faîtes aux femmes</a:t>
            </a:r>
          </a:p>
        </p:txBody>
      </p:sp>
      <p:sp>
        <p:nvSpPr>
          <p:cNvPr id="11" name="Rectangle 10">
            <a:extLst>
              <a:ext uri="{FF2B5EF4-FFF2-40B4-BE49-F238E27FC236}">
                <a16:creationId xmlns:a16="http://schemas.microsoft.com/office/drawing/2014/main" id="{1038770D-A97C-41D5-B691-04EC8EBC2785}"/>
              </a:ext>
            </a:extLst>
          </p:cNvPr>
          <p:cNvSpPr/>
          <p:nvPr/>
        </p:nvSpPr>
        <p:spPr>
          <a:xfrm>
            <a:off x="5038097" y="4640746"/>
            <a:ext cx="3106275" cy="143339"/>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 déchets revalorisés</a:t>
            </a:r>
          </a:p>
        </p:txBody>
      </p:sp>
      <p:sp>
        <p:nvSpPr>
          <p:cNvPr id="12" name="Rectangle 11">
            <a:extLst>
              <a:ext uri="{FF2B5EF4-FFF2-40B4-BE49-F238E27FC236}">
                <a16:creationId xmlns:a16="http://schemas.microsoft.com/office/drawing/2014/main" id="{836EFB8D-28DB-40B1-84E5-B00ACF99E964}"/>
              </a:ext>
            </a:extLst>
          </p:cNvPr>
          <p:cNvSpPr/>
          <p:nvPr/>
        </p:nvSpPr>
        <p:spPr>
          <a:xfrm>
            <a:off x="5042766" y="4798283"/>
            <a:ext cx="3106275" cy="16603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mj-lt"/>
                <a:cs typeface="Calibri"/>
              </a:rPr>
              <a:t>Empreinte carbone / </a:t>
            </a:r>
            <a:r>
              <a:rPr lang="fr-FR" sz="900" b="0" i="0" u="none" strike="noStrike" baseline="0" dirty="0">
                <a:solidFill>
                  <a:srgbClr val="002060"/>
                </a:solidFill>
                <a:latin typeface="+mj-lt"/>
              </a:rPr>
              <a:t>Kg/hab. émissions CO₂ / Nitrog</a:t>
            </a:r>
            <a:r>
              <a:rPr lang="fr-FR" sz="900" dirty="0">
                <a:solidFill>
                  <a:srgbClr val="002060"/>
                </a:solidFill>
                <a:latin typeface="+mj-lt"/>
              </a:rPr>
              <a:t>ène</a:t>
            </a:r>
            <a:endParaRPr lang="fr-FR" sz="900" b="0" i="0" u="none" strike="noStrike" baseline="0" dirty="0">
              <a:solidFill>
                <a:srgbClr val="002060"/>
              </a:solidFill>
              <a:latin typeface="+mj-lt"/>
            </a:endParaRPr>
          </a:p>
        </p:txBody>
      </p:sp>
      <p:sp>
        <p:nvSpPr>
          <p:cNvPr id="13" name="Rectangle 12">
            <a:extLst>
              <a:ext uri="{FF2B5EF4-FFF2-40B4-BE49-F238E27FC236}">
                <a16:creationId xmlns:a16="http://schemas.microsoft.com/office/drawing/2014/main" id="{1CE01359-06AE-47E2-8BCB-255325695E15}"/>
              </a:ext>
            </a:extLst>
          </p:cNvPr>
          <p:cNvSpPr/>
          <p:nvPr/>
        </p:nvSpPr>
        <p:spPr>
          <a:xfrm>
            <a:off x="5027546" y="4156647"/>
            <a:ext cx="3130782" cy="15868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b="0" i="0" u="none" strike="noStrike" baseline="0" dirty="0">
                <a:solidFill>
                  <a:srgbClr val="002060"/>
                </a:solidFill>
                <a:latin typeface="+mj-lt"/>
              </a:rPr>
              <a:t>μg/m³ concentration particules de moins de 2.5 microns </a:t>
            </a:r>
            <a:endParaRPr lang="fr-FR" sz="900" dirty="0">
              <a:solidFill>
                <a:srgbClr val="002060"/>
              </a:solidFill>
              <a:latin typeface="+mj-lt"/>
              <a:cs typeface="Calibri"/>
            </a:endParaRPr>
          </a:p>
        </p:txBody>
      </p:sp>
      <p:sp>
        <p:nvSpPr>
          <p:cNvPr id="14" name="Rectangle 13">
            <a:extLst>
              <a:ext uri="{FF2B5EF4-FFF2-40B4-BE49-F238E27FC236}">
                <a16:creationId xmlns:a16="http://schemas.microsoft.com/office/drawing/2014/main" id="{F18DFBF3-B72B-4ADA-8BA4-56DDFDA39F30}"/>
              </a:ext>
            </a:extLst>
          </p:cNvPr>
          <p:cNvSpPr/>
          <p:nvPr/>
        </p:nvSpPr>
        <p:spPr>
          <a:xfrm>
            <a:off x="5041521" y="5003464"/>
            <a:ext cx="3124867" cy="169497"/>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Nbre de projets environnementaux / % zones protégées</a:t>
            </a:r>
          </a:p>
        </p:txBody>
      </p:sp>
      <p:sp>
        <p:nvSpPr>
          <p:cNvPr id="15" name="Rectangle 14">
            <a:extLst>
              <a:ext uri="{FF2B5EF4-FFF2-40B4-BE49-F238E27FC236}">
                <a16:creationId xmlns:a16="http://schemas.microsoft.com/office/drawing/2014/main" id="{BBFEC39A-0CE6-4C18-B5E3-9C82AE6B40F9}"/>
              </a:ext>
            </a:extLst>
          </p:cNvPr>
          <p:cNvSpPr/>
          <p:nvPr/>
        </p:nvSpPr>
        <p:spPr>
          <a:xfrm>
            <a:off x="5046185" y="5210168"/>
            <a:ext cx="3101612" cy="16603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Nbre </a:t>
            </a:r>
            <a:r>
              <a:rPr lang="fr-FR" sz="900" dirty="0" err="1">
                <a:solidFill>
                  <a:srgbClr val="002060"/>
                </a:solidFill>
                <a:latin typeface="Calibri"/>
                <a:cs typeface="Calibri"/>
              </a:rPr>
              <a:t>nx</a:t>
            </a:r>
            <a:r>
              <a:rPr lang="fr-FR" sz="900" dirty="0">
                <a:solidFill>
                  <a:srgbClr val="002060"/>
                </a:solidFill>
                <a:latin typeface="Calibri"/>
                <a:cs typeface="Calibri"/>
              </a:rPr>
              <a:t> logements réhabilités &amp; éco-conçus</a:t>
            </a:r>
          </a:p>
        </p:txBody>
      </p:sp>
      <p:sp>
        <p:nvSpPr>
          <p:cNvPr id="16" name="Rectangle 15">
            <a:extLst>
              <a:ext uri="{FF2B5EF4-FFF2-40B4-BE49-F238E27FC236}">
                <a16:creationId xmlns:a16="http://schemas.microsoft.com/office/drawing/2014/main" id="{7DD27DFE-2248-4B59-A652-C9994777CEFE}"/>
              </a:ext>
            </a:extLst>
          </p:cNvPr>
          <p:cNvSpPr/>
          <p:nvPr/>
        </p:nvSpPr>
        <p:spPr>
          <a:xfrm>
            <a:off x="5039629" y="3130974"/>
            <a:ext cx="3133177" cy="12410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Nbre d’Aixois ayant 1 Prix, y compris QPV</a:t>
            </a:r>
          </a:p>
        </p:txBody>
      </p:sp>
      <p:sp>
        <p:nvSpPr>
          <p:cNvPr id="17" name="Rectangle 16">
            <a:extLst>
              <a:ext uri="{FF2B5EF4-FFF2-40B4-BE49-F238E27FC236}">
                <a16:creationId xmlns:a16="http://schemas.microsoft.com/office/drawing/2014/main" id="{6AF02AE4-6645-47CB-954F-9685E4E93666}"/>
              </a:ext>
            </a:extLst>
          </p:cNvPr>
          <p:cNvSpPr/>
          <p:nvPr/>
        </p:nvSpPr>
        <p:spPr>
          <a:xfrm>
            <a:off x="5039458" y="5700035"/>
            <a:ext cx="3116516" cy="1413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Nbre partenaires, ayant des </a:t>
            </a:r>
            <a:r>
              <a:rPr lang="fr-FR" sz="900" i="1" dirty="0">
                <a:solidFill>
                  <a:srgbClr val="002060"/>
                </a:solidFill>
                <a:latin typeface="Calibri"/>
                <a:cs typeface="Calibri"/>
              </a:rPr>
              <a:t>green</a:t>
            </a:r>
            <a:r>
              <a:rPr lang="fr-FR" sz="900" dirty="0">
                <a:solidFill>
                  <a:srgbClr val="002060"/>
                </a:solidFill>
                <a:latin typeface="Calibri"/>
                <a:cs typeface="Calibri"/>
              </a:rPr>
              <a:t> pratiques</a:t>
            </a:r>
          </a:p>
        </p:txBody>
      </p:sp>
      <p:sp>
        <p:nvSpPr>
          <p:cNvPr id="19" name="Rectangle 18">
            <a:extLst>
              <a:ext uri="{FF2B5EF4-FFF2-40B4-BE49-F238E27FC236}">
                <a16:creationId xmlns:a16="http://schemas.microsoft.com/office/drawing/2014/main" id="{31CDA2F1-DAD1-456D-80C2-8B9A153C8313}"/>
              </a:ext>
            </a:extLst>
          </p:cNvPr>
          <p:cNvSpPr/>
          <p:nvPr/>
        </p:nvSpPr>
        <p:spPr>
          <a:xfrm>
            <a:off x="5040913" y="5978809"/>
            <a:ext cx="3106275" cy="1990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Nbre projets innovants issus des habitants</a:t>
            </a:r>
          </a:p>
        </p:txBody>
      </p:sp>
      <p:sp>
        <p:nvSpPr>
          <p:cNvPr id="24" name="Rectangle 23">
            <a:extLst>
              <a:ext uri="{FF2B5EF4-FFF2-40B4-BE49-F238E27FC236}">
                <a16:creationId xmlns:a16="http://schemas.microsoft.com/office/drawing/2014/main" id="{2FC27BB2-210B-401D-B897-3C2E9C33D92D}"/>
              </a:ext>
            </a:extLst>
          </p:cNvPr>
          <p:cNvSpPr/>
          <p:nvPr/>
        </p:nvSpPr>
        <p:spPr>
          <a:xfrm>
            <a:off x="5032712" y="3290100"/>
            <a:ext cx="3125616" cy="1660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Nbre emplois, % pour l’Economie Sociale et Solidaire </a:t>
            </a:r>
          </a:p>
        </p:txBody>
      </p:sp>
      <p:sp>
        <p:nvSpPr>
          <p:cNvPr id="25" name="Rectangle 24">
            <a:extLst>
              <a:ext uri="{FF2B5EF4-FFF2-40B4-BE49-F238E27FC236}">
                <a16:creationId xmlns:a16="http://schemas.microsoft.com/office/drawing/2014/main" id="{1256E043-7F47-442F-9D4C-A7F6C73A2E8C}"/>
              </a:ext>
            </a:extLst>
          </p:cNvPr>
          <p:cNvSpPr/>
          <p:nvPr/>
        </p:nvSpPr>
        <p:spPr>
          <a:xfrm>
            <a:off x="5040591" y="3659587"/>
            <a:ext cx="3125158" cy="1652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Montant des aides extérieures et </a:t>
            </a:r>
            <a:r>
              <a:rPr lang="fr-FR" sz="900" dirty="0" err="1">
                <a:solidFill>
                  <a:srgbClr val="002060"/>
                </a:solidFill>
                <a:latin typeface="Calibri"/>
                <a:cs typeface="Calibri"/>
              </a:rPr>
              <a:t>subv</a:t>
            </a:r>
            <a:r>
              <a:rPr lang="fr-FR" sz="900" dirty="0">
                <a:solidFill>
                  <a:srgbClr val="002060"/>
                </a:solidFill>
                <a:latin typeface="Calibri"/>
                <a:cs typeface="Calibri"/>
              </a:rPr>
              <a:t>. reçues (Europe…)</a:t>
            </a:r>
          </a:p>
        </p:txBody>
      </p:sp>
      <p:sp>
        <p:nvSpPr>
          <p:cNvPr id="27" name="Rectangle 26">
            <a:extLst>
              <a:ext uri="{FF2B5EF4-FFF2-40B4-BE49-F238E27FC236}">
                <a16:creationId xmlns:a16="http://schemas.microsoft.com/office/drawing/2014/main" id="{CE96E012-DB83-40C9-BAA9-D3B13BFB785B}"/>
              </a:ext>
            </a:extLst>
          </p:cNvPr>
          <p:cNvSpPr/>
          <p:nvPr/>
        </p:nvSpPr>
        <p:spPr>
          <a:xfrm>
            <a:off x="5044130" y="5387662"/>
            <a:ext cx="3097228" cy="16603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Taux moyen de « bien-être global »</a:t>
            </a:r>
          </a:p>
        </p:txBody>
      </p:sp>
      <p:sp>
        <p:nvSpPr>
          <p:cNvPr id="30" name="Rectangle 29">
            <a:extLst>
              <a:ext uri="{FF2B5EF4-FFF2-40B4-BE49-F238E27FC236}">
                <a16:creationId xmlns:a16="http://schemas.microsoft.com/office/drawing/2014/main" id="{48CCD19B-1B6D-44FC-8383-398EA1D4E881}"/>
              </a:ext>
            </a:extLst>
          </p:cNvPr>
          <p:cNvSpPr/>
          <p:nvPr/>
        </p:nvSpPr>
        <p:spPr>
          <a:xfrm>
            <a:off x="5041923" y="6169494"/>
            <a:ext cx="3114051" cy="1797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Nbre de citoyens impliqués dans séances concertation</a:t>
            </a:r>
          </a:p>
        </p:txBody>
      </p:sp>
      <p:sp>
        <p:nvSpPr>
          <p:cNvPr id="33" name="Rectangle 32">
            <a:extLst>
              <a:ext uri="{FF2B5EF4-FFF2-40B4-BE49-F238E27FC236}">
                <a16:creationId xmlns:a16="http://schemas.microsoft.com/office/drawing/2014/main" id="{30DA1696-575F-48F7-B089-A9B3D70DAC3F}"/>
              </a:ext>
            </a:extLst>
          </p:cNvPr>
          <p:cNvSpPr/>
          <p:nvPr/>
        </p:nvSpPr>
        <p:spPr>
          <a:xfrm>
            <a:off x="5043218" y="5846422"/>
            <a:ext cx="3103970" cy="1391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 de Femmes cadres, avec salaire égal H/F</a:t>
            </a:r>
          </a:p>
        </p:txBody>
      </p:sp>
      <p:cxnSp>
        <p:nvCxnSpPr>
          <p:cNvPr id="35" name="Connecteur droit 34">
            <a:extLst>
              <a:ext uri="{FF2B5EF4-FFF2-40B4-BE49-F238E27FC236}">
                <a16:creationId xmlns:a16="http://schemas.microsoft.com/office/drawing/2014/main" id="{EDA87301-C7A0-4F1C-B266-6E963EF3299C}"/>
              </a:ext>
            </a:extLst>
          </p:cNvPr>
          <p:cNvCxnSpPr>
            <a:cxnSpLocks/>
          </p:cNvCxnSpPr>
          <p:nvPr/>
        </p:nvCxnSpPr>
        <p:spPr>
          <a:xfrm flipV="1">
            <a:off x="54583" y="2652081"/>
            <a:ext cx="0" cy="3392452"/>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FDAC5E6F-8FBA-468C-8BFE-834A9096B63F}"/>
              </a:ext>
            </a:extLst>
          </p:cNvPr>
          <p:cNvCxnSpPr>
            <a:cxnSpLocks/>
          </p:cNvCxnSpPr>
          <p:nvPr/>
        </p:nvCxnSpPr>
        <p:spPr>
          <a:xfrm>
            <a:off x="42562" y="2652081"/>
            <a:ext cx="4864893" cy="1461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B374FAEB-75C2-421E-B4E8-3156EF0B5C05}"/>
              </a:ext>
            </a:extLst>
          </p:cNvPr>
          <p:cNvCxnSpPr>
            <a:cxnSpLocks/>
          </p:cNvCxnSpPr>
          <p:nvPr/>
        </p:nvCxnSpPr>
        <p:spPr>
          <a:xfrm>
            <a:off x="4925978" y="2666698"/>
            <a:ext cx="1015" cy="3377835"/>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8" name="Connecteur droit 37">
            <a:extLst>
              <a:ext uri="{FF2B5EF4-FFF2-40B4-BE49-F238E27FC236}">
                <a16:creationId xmlns:a16="http://schemas.microsoft.com/office/drawing/2014/main" id="{233B7533-AE63-4B73-A8DE-D71D0AA265EB}"/>
              </a:ext>
            </a:extLst>
          </p:cNvPr>
          <p:cNvCxnSpPr>
            <a:cxnSpLocks/>
          </p:cNvCxnSpPr>
          <p:nvPr/>
        </p:nvCxnSpPr>
        <p:spPr>
          <a:xfrm>
            <a:off x="61085" y="6037225"/>
            <a:ext cx="4864893" cy="1461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41" name="Titre 3">
            <a:extLst>
              <a:ext uri="{FF2B5EF4-FFF2-40B4-BE49-F238E27FC236}">
                <a16:creationId xmlns:a16="http://schemas.microsoft.com/office/drawing/2014/main" id="{2DD39B68-BC08-46E6-8115-890296B5AB8C}"/>
              </a:ext>
            </a:extLst>
          </p:cNvPr>
          <p:cNvSpPr txBox="1">
            <a:spLocks/>
          </p:cNvSpPr>
          <p:nvPr/>
        </p:nvSpPr>
        <p:spPr>
          <a:xfrm>
            <a:off x="7917817" y="1881831"/>
            <a:ext cx="1520230" cy="7747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5</a:t>
            </a:r>
            <a:br>
              <a:rPr lang="fr-FR" dirty="0"/>
            </a:br>
            <a:r>
              <a:rPr lang="fr-FR" sz="1600" dirty="0"/>
              <a:t>Indicateurs pour</a:t>
            </a:r>
          </a:p>
          <a:p>
            <a:r>
              <a:rPr lang="fr-FR" sz="1600" dirty="0"/>
              <a:t>chaque </a:t>
            </a:r>
          </a:p>
          <a:p>
            <a:r>
              <a:rPr lang="fr-FR" sz="1600" dirty="0"/>
              <a:t>objectif </a:t>
            </a:r>
          </a:p>
        </p:txBody>
      </p:sp>
      <p:sp>
        <p:nvSpPr>
          <p:cNvPr id="3" name="Rectangle 2">
            <a:extLst>
              <a:ext uri="{FF2B5EF4-FFF2-40B4-BE49-F238E27FC236}">
                <a16:creationId xmlns:a16="http://schemas.microsoft.com/office/drawing/2014/main" id="{53CF691A-3AD5-4FA2-99A3-5D6D64407CD2}"/>
              </a:ext>
            </a:extLst>
          </p:cNvPr>
          <p:cNvSpPr/>
          <p:nvPr/>
        </p:nvSpPr>
        <p:spPr>
          <a:xfrm>
            <a:off x="5050436" y="6340296"/>
            <a:ext cx="3107892" cy="1414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endParaRPr lang="fr-FR" sz="900" dirty="0">
              <a:solidFill>
                <a:srgbClr val="002060"/>
              </a:solidFill>
              <a:latin typeface="Calibri"/>
              <a:cs typeface="Calibri"/>
            </a:endParaRPr>
          </a:p>
          <a:p>
            <a:pPr marL="171450" indent="-171450">
              <a:buFont typeface="Arial" panose="020B0604020202020204" pitchFamily="34" charset="0"/>
              <a:buChar char="•"/>
            </a:pPr>
            <a:r>
              <a:rPr lang="fr-FR" sz="900" dirty="0">
                <a:solidFill>
                  <a:srgbClr val="002060"/>
                </a:solidFill>
                <a:latin typeface="Calibri"/>
                <a:cs typeface="Calibri"/>
              </a:rPr>
              <a:t>Nbre de réunions sur la Stratégie, avec élus/agents</a:t>
            </a:r>
          </a:p>
          <a:p>
            <a:pPr marL="171450" indent="-171450">
              <a:buFont typeface="Arial" panose="020B0604020202020204" pitchFamily="34" charset="0"/>
              <a:buChar char="•"/>
            </a:pPr>
            <a:endParaRPr lang="fr-FR" sz="900" dirty="0">
              <a:solidFill>
                <a:srgbClr val="002060"/>
              </a:solidFill>
              <a:latin typeface="Calibri"/>
              <a:cs typeface="Calibri"/>
            </a:endParaRPr>
          </a:p>
        </p:txBody>
      </p:sp>
      <p:sp>
        <p:nvSpPr>
          <p:cNvPr id="20" name="Rectangle 19">
            <a:extLst>
              <a:ext uri="{FF2B5EF4-FFF2-40B4-BE49-F238E27FC236}">
                <a16:creationId xmlns:a16="http://schemas.microsoft.com/office/drawing/2014/main" id="{04F3E304-5C50-4AE5-BD2F-A82344703EF4}"/>
              </a:ext>
            </a:extLst>
          </p:cNvPr>
          <p:cNvSpPr/>
          <p:nvPr/>
        </p:nvSpPr>
        <p:spPr>
          <a:xfrm>
            <a:off x="5038797" y="4339770"/>
            <a:ext cx="3108253" cy="1413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Nbre de litres d’eau récupérées et réutilisées </a:t>
            </a:r>
          </a:p>
        </p:txBody>
      </p:sp>
      <p:sp>
        <p:nvSpPr>
          <p:cNvPr id="21" name="Rectangle 20">
            <a:extLst>
              <a:ext uri="{FF2B5EF4-FFF2-40B4-BE49-F238E27FC236}">
                <a16:creationId xmlns:a16="http://schemas.microsoft.com/office/drawing/2014/main" id="{39CE017A-E4FB-4D2A-99CD-097434D6AAF3}"/>
              </a:ext>
            </a:extLst>
          </p:cNvPr>
          <p:cNvSpPr/>
          <p:nvPr/>
        </p:nvSpPr>
        <p:spPr>
          <a:xfrm>
            <a:off x="5045392" y="5550387"/>
            <a:ext cx="3123459" cy="143339"/>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Temps moyen de réponse aux demandes des citoyens</a:t>
            </a:r>
          </a:p>
        </p:txBody>
      </p:sp>
      <p:sp>
        <p:nvSpPr>
          <p:cNvPr id="22" name="Rectangle 21">
            <a:extLst>
              <a:ext uri="{FF2B5EF4-FFF2-40B4-BE49-F238E27FC236}">
                <a16:creationId xmlns:a16="http://schemas.microsoft.com/office/drawing/2014/main" id="{CAAC7997-9F21-483B-ACB1-20B081188B56}"/>
              </a:ext>
            </a:extLst>
          </p:cNvPr>
          <p:cNvSpPr/>
          <p:nvPr/>
        </p:nvSpPr>
        <p:spPr>
          <a:xfrm>
            <a:off x="5035032" y="3835855"/>
            <a:ext cx="3123296" cy="1191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Taux de réalisation de budget prévisionnel </a:t>
            </a:r>
          </a:p>
        </p:txBody>
      </p:sp>
      <p:sp>
        <p:nvSpPr>
          <p:cNvPr id="23" name="Rectangle 22">
            <a:extLst>
              <a:ext uri="{FF2B5EF4-FFF2-40B4-BE49-F238E27FC236}">
                <a16:creationId xmlns:a16="http://schemas.microsoft.com/office/drawing/2014/main" id="{DA21F527-C2C5-4539-A594-939A0DF377DB}"/>
              </a:ext>
            </a:extLst>
          </p:cNvPr>
          <p:cNvSpPr/>
          <p:nvPr/>
        </p:nvSpPr>
        <p:spPr>
          <a:xfrm>
            <a:off x="5042369" y="4487000"/>
            <a:ext cx="3108253" cy="1413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900" dirty="0">
                <a:solidFill>
                  <a:srgbClr val="002060"/>
                </a:solidFill>
                <a:latin typeface="Calibri"/>
                <a:cs typeface="Calibri"/>
              </a:rPr>
              <a:t>% énergies renouvelables / total énergies consommées</a:t>
            </a:r>
          </a:p>
        </p:txBody>
      </p:sp>
      <p:cxnSp>
        <p:nvCxnSpPr>
          <p:cNvPr id="39" name="Connecteur droit 38">
            <a:extLst>
              <a:ext uri="{FF2B5EF4-FFF2-40B4-BE49-F238E27FC236}">
                <a16:creationId xmlns:a16="http://schemas.microsoft.com/office/drawing/2014/main" id="{14495035-6CA9-4CE2-86DC-15E5A0772F27}"/>
              </a:ext>
            </a:extLst>
          </p:cNvPr>
          <p:cNvCxnSpPr>
            <a:cxnSpLocks/>
          </p:cNvCxnSpPr>
          <p:nvPr/>
        </p:nvCxnSpPr>
        <p:spPr>
          <a:xfrm flipH="1">
            <a:off x="5032550" y="2274758"/>
            <a:ext cx="6894" cy="4206946"/>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55" name="Terminaison 108">
            <a:extLst>
              <a:ext uri="{FF2B5EF4-FFF2-40B4-BE49-F238E27FC236}">
                <a16:creationId xmlns:a16="http://schemas.microsoft.com/office/drawing/2014/main" id="{55875060-6F00-4483-82F4-5D8856C32194}"/>
              </a:ext>
            </a:extLst>
          </p:cNvPr>
          <p:cNvSpPr/>
          <p:nvPr/>
        </p:nvSpPr>
        <p:spPr>
          <a:xfrm>
            <a:off x="5035032" y="2080647"/>
            <a:ext cx="3137774" cy="340018"/>
          </a:xfrm>
          <a:prstGeom prst="flowChartTerminator">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sz="1000" b="1" dirty="0">
              <a:solidFill>
                <a:schemeClr val="tx1"/>
              </a:solidFill>
              <a:latin typeface="Calibri"/>
              <a:cs typeface="Calibri"/>
            </a:endParaRPr>
          </a:p>
          <a:p>
            <a:pPr algn="ctr"/>
            <a:r>
              <a:rPr lang="fr-FR" sz="1000" b="1" dirty="0">
                <a:solidFill>
                  <a:schemeClr val="tx1"/>
                </a:solidFill>
                <a:latin typeface="Calibri"/>
                <a:cs typeface="Calibri"/>
              </a:rPr>
              <a:t>Indicateurs de « résultats »</a:t>
            </a:r>
          </a:p>
          <a:p>
            <a:pPr algn="ctr"/>
            <a:endParaRPr lang="fr-FR" sz="1000" b="1" dirty="0">
              <a:solidFill>
                <a:schemeClr val="tx1"/>
              </a:solidFill>
              <a:latin typeface="Calibri"/>
              <a:cs typeface="Calibri"/>
            </a:endParaRPr>
          </a:p>
        </p:txBody>
      </p:sp>
      <p:cxnSp>
        <p:nvCxnSpPr>
          <p:cNvPr id="57" name="Connecteur droit 56">
            <a:extLst>
              <a:ext uri="{FF2B5EF4-FFF2-40B4-BE49-F238E27FC236}">
                <a16:creationId xmlns:a16="http://schemas.microsoft.com/office/drawing/2014/main" id="{011820FF-53E0-4478-9A02-4CCBEB5B6A64}"/>
              </a:ext>
            </a:extLst>
          </p:cNvPr>
          <p:cNvCxnSpPr>
            <a:cxnSpLocks/>
          </p:cNvCxnSpPr>
          <p:nvPr/>
        </p:nvCxnSpPr>
        <p:spPr>
          <a:xfrm flipH="1">
            <a:off x="8166388" y="2317695"/>
            <a:ext cx="6894" cy="4206946"/>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A69A6DB9-027F-44C2-98AF-0486A60B9065}"/>
              </a:ext>
            </a:extLst>
          </p:cNvPr>
          <p:cNvCxnSpPr>
            <a:cxnSpLocks/>
          </p:cNvCxnSpPr>
          <p:nvPr/>
        </p:nvCxnSpPr>
        <p:spPr>
          <a:xfrm>
            <a:off x="5050436" y="6498084"/>
            <a:ext cx="3107892"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pic>
        <p:nvPicPr>
          <p:cNvPr id="64" name="Image 63">
            <a:extLst>
              <a:ext uri="{FF2B5EF4-FFF2-40B4-BE49-F238E27FC236}">
                <a16:creationId xmlns:a16="http://schemas.microsoft.com/office/drawing/2014/main" id="{739D7D6A-576E-4754-9192-807616E776D8}"/>
              </a:ext>
            </a:extLst>
          </p:cNvPr>
          <p:cNvPicPr>
            <a:picLocks noChangeAspect="1"/>
          </p:cNvPicPr>
          <p:nvPr/>
        </p:nvPicPr>
        <p:blipFill>
          <a:blip r:embed="rId2"/>
          <a:stretch>
            <a:fillRect/>
          </a:stretch>
        </p:blipFill>
        <p:spPr>
          <a:xfrm>
            <a:off x="155137" y="3051620"/>
            <a:ext cx="4764963" cy="2739095"/>
          </a:xfrm>
          <a:prstGeom prst="rect">
            <a:avLst/>
          </a:prstGeom>
        </p:spPr>
      </p:pic>
    </p:spTree>
    <p:extLst>
      <p:ext uri="{BB962C8B-B14F-4D97-AF65-F5344CB8AC3E}">
        <p14:creationId xmlns:p14="http://schemas.microsoft.com/office/powerpoint/2010/main" val="2013166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id="{9B416EC4-6B93-4A59-ACED-2B3F0635E938}"/>
              </a:ext>
            </a:extLst>
          </p:cNvPr>
          <p:cNvGraphicFramePr>
            <a:graphicFrameLocks noGrp="1"/>
          </p:cNvGraphicFramePr>
          <p:nvPr/>
        </p:nvGraphicFramePr>
        <p:xfrm>
          <a:off x="4971931" y="500077"/>
          <a:ext cx="4057121" cy="6489717"/>
        </p:xfrm>
        <a:graphic>
          <a:graphicData uri="http://schemas.openxmlformats.org/drawingml/2006/table">
            <a:tbl>
              <a:tblPr firstRow="1" bandRow="1">
                <a:tableStyleId>{5C22544A-7EE6-4342-B048-85BDC9FD1C3A}</a:tableStyleId>
              </a:tblPr>
              <a:tblGrid>
                <a:gridCol w="4057121">
                  <a:extLst>
                    <a:ext uri="{9D8B030D-6E8A-4147-A177-3AD203B41FA5}">
                      <a16:colId xmlns:a16="http://schemas.microsoft.com/office/drawing/2014/main" val="2216620080"/>
                    </a:ext>
                  </a:extLst>
                </a:gridCol>
              </a:tblGrid>
              <a:tr h="274320">
                <a:tc>
                  <a:txBody>
                    <a:bodyPr/>
                    <a:lstStyle/>
                    <a:p>
                      <a:r>
                        <a:rPr lang="fr-FR" sz="2000" dirty="0">
                          <a:solidFill>
                            <a:srgbClr val="002060"/>
                          </a:solidFill>
                        </a:rPr>
                        <a:t>Actions </a:t>
                      </a:r>
                    </a:p>
                    <a:p>
                      <a:r>
                        <a:rPr lang="fr-FR" sz="1400" dirty="0">
                          <a:solidFill>
                            <a:srgbClr val="002060"/>
                          </a:solidFill>
                        </a:rPr>
                        <a:t>Citoyens</a:t>
                      </a:r>
                    </a:p>
                  </a:txBody>
                  <a:tcPr marL="68580" marR="68580" marT="34290" marB="34290">
                    <a:solidFill>
                      <a:schemeClr val="bg1"/>
                    </a:solidFill>
                  </a:tcPr>
                </a:tc>
                <a:extLst>
                  <a:ext uri="{0D108BD9-81ED-4DB2-BD59-A6C34878D82A}">
                    <a16:rowId xmlns:a16="http://schemas.microsoft.com/office/drawing/2014/main" val="3878982029"/>
                  </a:ext>
                </a:extLst>
              </a:tr>
              <a:tr h="30791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900" dirty="0">
                          <a:solidFill>
                            <a:srgbClr val="002060"/>
                          </a:solidFill>
                        </a:rPr>
                        <a:t>Inscription « Homme et Biosphère » par l’Unesco</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900" i="1" dirty="0">
                          <a:solidFill>
                            <a:srgbClr val="002060"/>
                          </a:solidFill>
                        </a:rPr>
                        <a:t>Campagne de communication participative sur Ma Ville Verte</a:t>
                      </a:r>
                    </a:p>
                    <a:p>
                      <a:pPr marL="171450" indent="-171450">
                        <a:buFont typeface="Wingdings" panose="05000000000000000000" pitchFamily="2" charset="2"/>
                        <a:buChar char="§"/>
                      </a:pPr>
                      <a:r>
                        <a:rPr lang="fr-FR" sz="900" dirty="0">
                          <a:solidFill>
                            <a:srgbClr val="002060"/>
                          </a:solidFill>
                        </a:rPr>
                        <a:t>Communication sur notre engagement environnement / DD</a:t>
                      </a:r>
                    </a:p>
                    <a:p>
                      <a:pPr marL="0" indent="0">
                        <a:buFont typeface="Wingdings" panose="05000000000000000000" pitchFamily="2" charset="2"/>
                        <a:buNone/>
                      </a:pPr>
                      <a:r>
                        <a:rPr lang="fr-FR" sz="1400" b="1" dirty="0">
                          <a:solidFill>
                            <a:srgbClr val="002060"/>
                          </a:solidFill>
                        </a:rPr>
                        <a:t>Finance </a:t>
                      </a:r>
                    </a:p>
                  </a:txBody>
                  <a:tcPr marL="68580" marR="68580" marT="34290" marB="34290">
                    <a:solidFill>
                      <a:schemeClr val="bg1"/>
                    </a:solidFill>
                  </a:tcPr>
                </a:tc>
                <a:extLst>
                  <a:ext uri="{0D108BD9-81ED-4DB2-BD59-A6C34878D82A}">
                    <a16:rowId xmlns:a16="http://schemas.microsoft.com/office/drawing/2014/main" val="3197307476"/>
                  </a:ext>
                </a:extLst>
              </a:tr>
              <a:tr h="411480">
                <a:tc>
                  <a:txBody>
                    <a:bodyPr/>
                    <a:lstStyle/>
                    <a:p>
                      <a:pPr marL="171450" indent="-171450">
                        <a:buFont typeface="Wingdings" panose="05000000000000000000" pitchFamily="2" charset="2"/>
                        <a:buChar char="§"/>
                      </a:pPr>
                      <a:r>
                        <a:rPr lang="fr-FR" sz="900" dirty="0">
                          <a:solidFill>
                            <a:srgbClr val="002060"/>
                          </a:solidFill>
                        </a:rPr>
                        <a:t>Budget Environnement et DD </a:t>
                      </a:r>
                    </a:p>
                    <a:p>
                      <a:pPr marL="171450" indent="-171450">
                        <a:buFont typeface="Wingdings" panose="05000000000000000000" pitchFamily="2" charset="2"/>
                        <a:buChar char="§"/>
                      </a:pPr>
                      <a:r>
                        <a:rPr lang="fr-FR" sz="900" dirty="0">
                          <a:solidFill>
                            <a:srgbClr val="002060"/>
                          </a:solidFill>
                        </a:rPr>
                        <a:t>Budget participatif avec des projets en lien avec l’environnement et le DD </a:t>
                      </a:r>
                    </a:p>
                    <a:p>
                      <a:pPr marL="171450" indent="-171450">
                        <a:buFont typeface="Wingdings" panose="05000000000000000000" pitchFamily="2" charset="2"/>
                        <a:buChar char="§"/>
                      </a:pPr>
                      <a:r>
                        <a:rPr lang="fr-FR" sz="900" dirty="0">
                          <a:solidFill>
                            <a:srgbClr val="002060"/>
                          </a:solidFill>
                        </a:rPr>
                        <a:t>Calcul du montant de la réduction des dépenses</a:t>
                      </a:r>
                    </a:p>
                    <a:p>
                      <a:pPr marL="0" indent="0">
                        <a:buFont typeface="Wingdings" panose="05000000000000000000" pitchFamily="2" charset="2"/>
                        <a:buNone/>
                      </a:pPr>
                      <a:r>
                        <a:rPr lang="fr-FR" sz="1400" b="1" dirty="0">
                          <a:solidFill>
                            <a:srgbClr val="002060"/>
                          </a:solidFill>
                        </a:rPr>
                        <a:t>Organisation Interne</a:t>
                      </a:r>
                    </a:p>
                  </a:txBody>
                  <a:tcPr marL="68580" marR="68580" marT="34290" marB="34290">
                    <a:solidFill>
                      <a:schemeClr val="bg1"/>
                    </a:solidFill>
                  </a:tcPr>
                </a:tc>
                <a:extLst>
                  <a:ext uri="{0D108BD9-81ED-4DB2-BD59-A6C34878D82A}">
                    <a16:rowId xmlns:a16="http://schemas.microsoft.com/office/drawing/2014/main" val="2369652139"/>
                  </a:ext>
                </a:extLst>
              </a:tr>
              <a:tr h="2926080">
                <a:tc>
                  <a:txBody>
                    <a:bodyPr/>
                    <a:lstStyle/>
                    <a:p>
                      <a:pPr marL="171450" indent="-171450">
                        <a:buFont typeface="Wingdings" panose="05000000000000000000" pitchFamily="2" charset="2"/>
                        <a:buChar char="§"/>
                      </a:pPr>
                      <a:r>
                        <a:rPr lang="fr-FR" sz="900" dirty="0">
                          <a:solidFill>
                            <a:srgbClr val="002060"/>
                          </a:solidFill>
                        </a:rPr>
                        <a:t>Atlas de la biodiversité municipale</a:t>
                      </a:r>
                    </a:p>
                    <a:p>
                      <a:pPr marL="171450" indent="-171450">
                        <a:buFont typeface="Wingdings" panose="05000000000000000000" pitchFamily="2" charset="2"/>
                        <a:buChar char="§"/>
                      </a:pPr>
                      <a:r>
                        <a:rPr lang="fr-FR" sz="900" dirty="0">
                          <a:solidFill>
                            <a:srgbClr val="002060"/>
                          </a:solidFill>
                        </a:rPr>
                        <a:t>Atelier Mobile nettoyage (100 % électrique, fabriqué en France)</a:t>
                      </a:r>
                    </a:p>
                    <a:p>
                      <a:pPr marL="171450" indent="-171450">
                        <a:buFont typeface="Wingdings" panose="05000000000000000000" pitchFamily="2" charset="2"/>
                        <a:buChar char="§"/>
                      </a:pPr>
                      <a:r>
                        <a:rPr lang="fr-FR" sz="900" dirty="0">
                          <a:solidFill>
                            <a:srgbClr val="002060"/>
                          </a:solidFill>
                        </a:rPr>
                        <a:t>Souffleuses électriques</a:t>
                      </a:r>
                    </a:p>
                    <a:p>
                      <a:pPr marL="171450" indent="-171450">
                        <a:buFont typeface="Wingdings" panose="05000000000000000000" pitchFamily="2" charset="2"/>
                        <a:buChar char="§"/>
                      </a:pPr>
                      <a:r>
                        <a:rPr lang="fr-FR" sz="900" dirty="0">
                          <a:solidFill>
                            <a:srgbClr val="002060"/>
                          </a:solidFill>
                        </a:rPr>
                        <a:t>Véhicules électriques pour la flotte </a:t>
                      </a:r>
                    </a:p>
                    <a:p>
                      <a:pPr marL="171450" indent="-171450">
                        <a:buFont typeface="Wingdings" panose="05000000000000000000" pitchFamily="2" charset="2"/>
                        <a:buChar char="§"/>
                      </a:pPr>
                      <a:r>
                        <a:rPr lang="fr-FR" sz="900" dirty="0">
                          <a:solidFill>
                            <a:srgbClr val="002060"/>
                          </a:solidFill>
                        </a:rPr>
                        <a:t>Panneaux solaires (bâtiments, écoles)</a:t>
                      </a:r>
                    </a:p>
                    <a:p>
                      <a:pPr marL="171450" indent="-171450">
                        <a:buFont typeface="Wingdings" panose="05000000000000000000" pitchFamily="2" charset="2"/>
                        <a:buChar char="§"/>
                      </a:pPr>
                      <a:r>
                        <a:rPr lang="fr-FR" sz="900" dirty="0">
                          <a:solidFill>
                            <a:srgbClr val="002060"/>
                          </a:solidFill>
                        </a:rPr>
                        <a:t>Transformations en énergies renouvelables (biogaz (méthanisation feuilles mortes, géothermie), hydrogène</a:t>
                      </a:r>
                    </a:p>
                    <a:p>
                      <a:pPr marL="171450" indent="-171450">
                        <a:buFont typeface="Wingdings" panose="05000000000000000000" pitchFamily="2" charset="2"/>
                        <a:buChar char="§"/>
                      </a:pPr>
                      <a:r>
                        <a:rPr lang="fr-FR" sz="900" dirty="0">
                          <a:solidFill>
                            <a:srgbClr val="002060"/>
                          </a:solidFill>
                        </a:rPr>
                        <a:t>Chaudières favorisant la cogénération</a:t>
                      </a:r>
                    </a:p>
                    <a:p>
                      <a:pPr marL="171450" indent="-171450">
                        <a:buFont typeface="Wingdings" panose="05000000000000000000" pitchFamily="2" charset="2"/>
                        <a:buChar char="§"/>
                      </a:pPr>
                      <a:r>
                        <a:rPr lang="fr-FR" sz="900" dirty="0">
                          <a:solidFill>
                            <a:srgbClr val="002060"/>
                          </a:solidFill>
                        </a:rPr>
                        <a:t>Zéro pesticide dans parcs et jardins</a:t>
                      </a:r>
                    </a:p>
                    <a:p>
                      <a:pPr marL="171450" indent="-171450">
                        <a:buFont typeface="Wingdings" panose="05000000000000000000" pitchFamily="2" charset="2"/>
                        <a:buChar char="§"/>
                      </a:pPr>
                      <a:r>
                        <a:rPr lang="fr-FR" sz="900" dirty="0">
                          <a:solidFill>
                            <a:srgbClr val="002060"/>
                          </a:solidFill>
                        </a:rPr>
                        <a:t>Eco-mairie – gestes écologiques et tri</a:t>
                      </a:r>
                    </a:p>
                    <a:p>
                      <a:pPr marL="171450" indent="-171450">
                        <a:buFont typeface="Wingdings" panose="05000000000000000000" pitchFamily="2" charset="2"/>
                        <a:buChar char="§"/>
                      </a:pPr>
                      <a:r>
                        <a:rPr lang="fr-FR" sz="900" dirty="0">
                          <a:solidFill>
                            <a:srgbClr val="002060"/>
                          </a:solidFill>
                        </a:rPr>
                        <a:t>Végétalisation des toits et abribus (absorption des polluants), des cours d’école et des bâtiments publics</a:t>
                      </a:r>
                    </a:p>
                    <a:p>
                      <a:pPr marL="171450" indent="-171450">
                        <a:buFont typeface="Wingdings" panose="05000000000000000000" pitchFamily="2" charset="2"/>
                        <a:buChar char="§"/>
                      </a:pPr>
                      <a:r>
                        <a:rPr lang="fr-FR" sz="900" dirty="0">
                          <a:solidFill>
                            <a:srgbClr val="002060"/>
                          </a:solidFill>
                        </a:rPr>
                        <a:t>Plantation d’arbre obligatoire pour les promoteurs (un arbre – 5 climatiseurs), à chaque naissance (un nouveau né, un arbre)</a:t>
                      </a:r>
                    </a:p>
                    <a:p>
                      <a:pPr marL="171450" indent="-171450">
                        <a:buFont typeface="Wingdings" panose="05000000000000000000" pitchFamily="2" charset="2"/>
                        <a:buChar char="§"/>
                      </a:pPr>
                      <a:r>
                        <a:rPr lang="fr-FR" sz="900" dirty="0">
                          <a:solidFill>
                            <a:srgbClr val="002060"/>
                          </a:solidFill>
                        </a:rPr>
                        <a:t>Plantation d’arbres fruitiers en ville</a:t>
                      </a:r>
                    </a:p>
                    <a:p>
                      <a:pPr marL="171450" indent="-171450">
                        <a:buFont typeface="Wingdings" panose="05000000000000000000" pitchFamily="2" charset="2"/>
                        <a:buChar char="§"/>
                      </a:pPr>
                      <a:r>
                        <a:rPr lang="fr-FR" sz="900" dirty="0">
                          <a:solidFill>
                            <a:srgbClr val="002060"/>
                          </a:solidFill>
                        </a:rPr>
                        <a:t>« Rucher école » sur un terrain municipal pour former les </a:t>
                      </a:r>
                      <a:r>
                        <a:rPr lang="fr-FR" sz="900" dirty="0" err="1">
                          <a:solidFill>
                            <a:srgbClr val="002060"/>
                          </a:solidFill>
                        </a:rPr>
                        <a:t>nouvaux</a:t>
                      </a:r>
                      <a:r>
                        <a:rPr lang="fr-FR" sz="900" dirty="0">
                          <a:solidFill>
                            <a:srgbClr val="002060"/>
                          </a:solidFill>
                        </a:rPr>
                        <a:t> apiculteurs/</a:t>
                      </a:r>
                      <a:r>
                        <a:rPr lang="fr-FR" sz="900" dirty="0" err="1">
                          <a:solidFill>
                            <a:srgbClr val="002060"/>
                          </a:solidFill>
                        </a:rPr>
                        <a:t>trices</a:t>
                      </a:r>
                      <a:endParaRPr lang="fr-FR" sz="900" dirty="0">
                        <a:solidFill>
                          <a:srgbClr val="002060"/>
                        </a:solidFill>
                      </a:endParaRPr>
                    </a:p>
                    <a:p>
                      <a:pPr marL="171450" indent="-171450">
                        <a:buFont typeface="Wingdings" panose="05000000000000000000" pitchFamily="2" charset="2"/>
                        <a:buChar char="§"/>
                      </a:pPr>
                      <a:r>
                        <a:rPr lang="fr-FR" sz="900" dirty="0">
                          <a:solidFill>
                            <a:srgbClr val="002060"/>
                          </a:solidFill>
                        </a:rPr>
                        <a:t>Ruches en ville pour agir pour la défense des abeilles en milieu urbain</a:t>
                      </a:r>
                    </a:p>
                    <a:p>
                      <a:pPr marL="171450" indent="-171450">
                        <a:buFont typeface="Wingdings" panose="05000000000000000000" pitchFamily="2" charset="2"/>
                        <a:buChar char="§"/>
                      </a:pPr>
                      <a:r>
                        <a:rPr lang="fr-FR" sz="900" dirty="0">
                          <a:solidFill>
                            <a:srgbClr val="002060"/>
                          </a:solidFill>
                        </a:rPr>
                        <a:t>Nichoirs en ville pour les oiseaux</a:t>
                      </a:r>
                    </a:p>
                    <a:p>
                      <a:pPr marL="171450" indent="-171450">
                        <a:buFont typeface="Wingdings" panose="05000000000000000000" pitchFamily="2" charset="2"/>
                        <a:buChar char="§"/>
                      </a:pPr>
                      <a:r>
                        <a:rPr lang="fr-FR" sz="900" dirty="0">
                          <a:solidFill>
                            <a:srgbClr val="002060"/>
                          </a:solidFill>
                        </a:rPr>
                        <a:t>Usage des </a:t>
                      </a:r>
                      <a:r>
                        <a:rPr lang="fr-FR" sz="900" dirty="0" err="1">
                          <a:solidFill>
                            <a:srgbClr val="002060"/>
                          </a:solidFill>
                        </a:rPr>
                        <a:t>auxilliaires</a:t>
                      </a:r>
                      <a:r>
                        <a:rPr lang="fr-FR" sz="900" dirty="0">
                          <a:solidFill>
                            <a:srgbClr val="002060"/>
                          </a:solidFill>
                        </a:rPr>
                        <a:t> (insectes, abeilles…) dans la gestion des espaces verts</a:t>
                      </a:r>
                    </a:p>
                    <a:p>
                      <a:pPr marL="171450" indent="-171450">
                        <a:buFont typeface="Wingdings" panose="05000000000000000000" pitchFamily="2" charset="2"/>
                        <a:buChar char="§"/>
                      </a:pPr>
                      <a:r>
                        <a:rPr lang="fr-FR" sz="900" dirty="0" err="1">
                          <a:solidFill>
                            <a:srgbClr val="002060"/>
                          </a:solidFill>
                        </a:rPr>
                        <a:t>Hippomobilité</a:t>
                      </a:r>
                      <a:r>
                        <a:rPr lang="fr-FR" sz="900" dirty="0">
                          <a:solidFill>
                            <a:srgbClr val="002060"/>
                          </a:solidFill>
                        </a:rPr>
                        <a:t> – usage d’un cheval en ville pour certains usages municipaux</a:t>
                      </a:r>
                    </a:p>
                    <a:p>
                      <a:pPr marL="171450" indent="-171450">
                        <a:buFont typeface="Wingdings" panose="05000000000000000000" pitchFamily="2" charset="2"/>
                        <a:buChar char="§"/>
                      </a:pPr>
                      <a:r>
                        <a:rPr lang="fr-FR" sz="900" dirty="0">
                          <a:solidFill>
                            <a:srgbClr val="002060"/>
                          </a:solidFill>
                        </a:rPr>
                        <a:t>Eco-</a:t>
                      </a:r>
                      <a:r>
                        <a:rPr lang="fr-FR" sz="900" dirty="0" err="1">
                          <a:solidFill>
                            <a:srgbClr val="002060"/>
                          </a:solidFill>
                        </a:rPr>
                        <a:t>paturage</a:t>
                      </a:r>
                      <a:r>
                        <a:rPr lang="fr-FR" sz="900" dirty="0">
                          <a:solidFill>
                            <a:srgbClr val="002060"/>
                          </a:solidFill>
                        </a:rPr>
                        <a:t> (moutons et chèvres) dans certains espaces verts pour lutter contre les plantes invasives (renouée du japon)</a:t>
                      </a:r>
                    </a:p>
                    <a:p>
                      <a:pPr marL="171450" indent="-171450">
                        <a:buFont typeface="Wingdings" panose="05000000000000000000" pitchFamily="2" charset="2"/>
                        <a:buChar char="§"/>
                      </a:pPr>
                      <a:r>
                        <a:rPr lang="fr-FR" sz="900" dirty="0">
                          <a:solidFill>
                            <a:srgbClr val="002060"/>
                          </a:solidFill>
                        </a:rPr>
                        <a:t>Présence des animaux dans les structures d’accueil des personnes </a:t>
                      </a:r>
                      <a:r>
                        <a:rPr lang="fr-FR" sz="900" dirty="0" err="1">
                          <a:solidFill>
                            <a:srgbClr val="002060"/>
                          </a:solidFill>
                        </a:rPr>
                        <a:t>agées</a:t>
                      </a:r>
                      <a:endParaRPr lang="fr-FR" sz="900" dirty="0">
                        <a:solidFill>
                          <a:srgbClr val="002060"/>
                        </a:solidFill>
                      </a:endParaRPr>
                    </a:p>
                    <a:p>
                      <a:pPr marL="171450" indent="-171450">
                        <a:buFont typeface="Wingdings" panose="05000000000000000000" pitchFamily="2" charset="2"/>
                        <a:buChar char="§"/>
                      </a:pPr>
                      <a:r>
                        <a:rPr lang="fr-FR" sz="900" dirty="0">
                          <a:solidFill>
                            <a:srgbClr val="002060"/>
                          </a:solidFill>
                        </a:rPr>
                        <a:t>Sentiers de randonnées ou « aires de liberté » pour les promeneurs et les chiens</a:t>
                      </a:r>
                    </a:p>
                    <a:p>
                      <a:pPr marL="171450" indent="-171450">
                        <a:buFont typeface="Wingdings" panose="05000000000000000000" pitchFamily="2" charset="2"/>
                        <a:buChar char="§"/>
                      </a:pPr>
                      <a:r>
                        <a:rPr lang="fr-FR" sz="900" dirty="0" err="1">
                          <a:solidFill>
                            <a:srgbClr val="002060"/>
                          </a:solidFill>
                        </a:rPr>
                        <a:t>Fassicule</a:t>
                      </a:r>
                      <a:r>
                        <a:rPr lang="fr-FR" sz="900" dirty="0">
                          <a:solidFill>
                            <a:srgbClr val="002060"/>
                          </a:solidFill>
                        </a:rPr>
                        <a:t> « l’animal dans la ville » pour rappeler la règlementation</a:t>
                      </a:r>
                    </a:p>
                    <a:p>
                      <a:pPr marL="0" indent="0">
                        <a:buFont typeface="Wingdings" panose="05000000000000000000" pitchFamily="2" charset="2"/>
                        <a:buNone/>
                      </a:pPr>
                      <a:r>
                        <a:rPr lang="fr-FR" sz="1400" b="1" dirty="0">
                          <a:solidFill>
                            <a:srgbClr val="002060"/>
                          </a:solidFill>
                        </a:rPr>
                        <a:t>Capital Humain – Gouvernance </a:t>
                      </a:r>
                    </a:p>
                  </a:txBody>
                  <a:tcPr marL="68580" marR="68580" marT="34290" marB="34290">
                    <a:solidFill>
                      <a:schemeClr val="bg1"/>
                    </a:solidFill>
                  </a:tcPr>
                </a:tc>
                <a:extLst>
                  <a:ext uri="{0D108BD9-81ED-4DB2-BD59-A6C34878D82A}">
                    <a16:rowId xmlns:a16="http://schemas.microsoft.com/office/drawing/2014/main" val="3139773627"/>
                  </a:ext>
                </a:extLst>
              </a:tr>
              <a:tr h="668037">
                <a:tc>
                  <a:txBody>
                    <a:bodyPr/>
                    <a:lstStyle/>
                    <a:p>
                      <a:pPr marL="171450" indent="-171450">
                        <a:buFont typeface="Wingdings" panose="05000000000000000000" pitchFamily="2" charset="2"/>
                        <a:buChar char="§"/>
                      </a:pPr>
                      <a:r>
                        <a:rPr lang="fr-FR" sz="900" dirty="0">
                          <a:solidFill>
                            <a:srgbClr val="002060"/>
                          </a:solidFill>
                        </a:rPr>
                        <a:t>Guide des gestes écologiques</a:t>
                      </a:r>
                    </a:p>
                    <a:p>
                      <a:pPr marL="171450" indent="-171450">
                        <a:buFont typeface="Wingdings" panose="05000000000000000000" pitchFamily="2" charset="2"/>
                        <a:buChar char="§"/>
                      </a:pPr>
                      <a:r>
                        <a:rPr lang="fr-FR" sz="900" dirty="0">
                          <a:solidFill>
                            <a:srgbClr val="002060"/>
                          </a:solidFill>
                        </a:rPr>
                        <a:t>Concertation sur les pratiques innovantes ou pertinentes</a:t>
                      </a:r>
                    </a:p>
                    <a:p>
                      <a:pPr marL="171450" indent="-171450">
                        <a:buFont typeface="Wingdings" panose="05000000000000000000" pitchFamily="2" charset="2"/>
                        <a:buChar char="§"/>
                      </a:pPr>
                      <a:r>
                        <a:rPr lang="fr-FR" sz="900" i="0" dirty="0">
                          <a:solidFill>
                            <a:srgbClr val="002060"/>
                          </a:solidFill>
                        </a:rPr>
                        <a:t>Formation et sensibilisation aux enjeux environnementaux et à l’Agenda 2030 </a:t>
                      </a:r>
                    </a:p>
                  </a:txBody>
                  <a:tcPr marL="68580" marR="68580" marT="34290" marB="34290">
                    <a:solidFill>
                      <a:schemeClr val="bg1"/>
                    </a:solidFill>
                  </a:tcPr>
                </a:tc>
                <a:extLst>
                  <a:ext uri="{0D108BD9-81ED-4DB2-BD59-A6C34878D82A}">
                    <a16:rowId xmlns:a16="http://schemas.microsoft.com/office/drawing/2014/main" val="3686007123"/>
                  </a:ext>
                </a:extLst>
              </a:tr>
            </a:tbl>
          </a:graphicData>
        </a:graphic>
      </p:graphicFrame>
      <p:pic>
        <p:nvPicPr>
          <p:cNvPr id="4" name="Image 3">
            <a:extLst>
              <a:ext uri="{FF2B5EF4-FFF2-40B4-BE49-F238E27FC236}">
                <a16:creationId xmlns:a16="http://schemas.microsoft.com/office/drawing/2014/main" id="{5FB4468D-B5AE-493F-945C-3F846F7F6212}"/>
              </a:ext>
            </a:extLst>
          </p:cNvPr>
          <p:cNvPicPr>
            <a:picLocks noChangeAspect="1"/>
          </p:cNvPicPr>
          <p:nvPr/>
        </p:nvPicPr>
        <p:blipFill>
          <a:blip r:embed="rId2"/>
          <a:stretch>
            <a:fillRect/>
          </a:stretch>
        </p:blipFill>
        <p:spPr>
          <a:xfrm>
            <a:off x="228600" y="2552700"/>
            <a:ext cx="4572000" cy="2571750"/>
          </a:xfrm>
          <a:prstGeom prst="rect">
            <a:avLst/>
          </a:prstGeom>
        </p:spPr>
      </p:pic>
      <p:sp>
        <p:nvSpPr>
          <p:cNvPr id="3" name="Titre 3">
            <a:extLst>
              <a:ext uri="{FF2B5EF4-FFF2-40B4-BE49-F238E27FC236}">
                <a16:creationId xmlns:a16="http://schemas.microsoft.com/office/drawing/2014/main" id="{898C8DA2-32FB-4CE5-AC18-2670B92E85A3}"/>
              </a:ext>
            </a:extLst>
          </p:cNvPr>
          <p:cNvSpPr txBox="1">
            <a:spLocks/>
          </p:cNvSpPr>
          <p:nvPr/>
        </p:nvSpPr>
        <p:spPr>
          <a:xfrm rot="20276390">
            <a:off x="150867" y="1038918"/>
            <a:ext cx="3642409" cy="589728"/>
          </a:xfrm>
          <a:prstGeom prst="rect">
            <a:avLst/>
          </a:prstGeom>
          <a:solidFill>
            <a:srgbClr val="FFFF00"/>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1600" dirty="0"/>
              <a:t>Aix-les-Bains</a:t>
            </a:r>
          </a:p>
          <a:p>
            <a:r>
              <a:rPr lang="fr-FR" sz="1600" dirty="0"/>
              <a:t>Carte thématique : Axe Environnement</a:t>
            </a:r>
          </a:p>
        </p:txBody>
      </p:sp>
      <p:sp>
        <p:nvSpPr>
          <p:cNvPr id="5" name="Titre 3">
            <a:extLst>
              <a:ext uri="{FF2B5EF4-FFF2-40B4-BE49-F238E27FC236}">
                <a16:creationId xmlns:a16="http://schemas.microsoft.com/office/drawing/2014/main" id="{131A208E-DB8F-4445-9D64-84143EC529BC}"/>
              </a:ext>
            </a:extLst>
          </p:cNvPr>
          <p:cNvSpPr txBox="1">
            <a:spLocks/>
          </p:cNvSpPr>
          <p:nvPr/>
        </p:nvSpPr>
        <p:spPr>
          <a:xfrm>
            <a:off x="7738930" y="31084"/>
            <a:ext cx="1520230" cy="7747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6</a:t>
            </a:r>
            <a:br>
              <a:rPr lang="fr-FR" dirty="0"/>
            </a:br>
            <a:r>
              <a:rPr lang="fr-FR" sz="1600" dirty="0"/>
              <a:t>Actions pour </a:t>
            </a:r>
          </a:p>
          <a:p>
            <a:r>
              <a:rPr lang="fr-FR" sz="1600" dirty="0"/>
              <a:t>chaque </a:t>
            </a:r>
          </a:p>
          <a:p>
            <a:r>
              <a:rPr lang="fr-FR" sz="1600" dirty="0"/>
              <a:t>objectif </a:t>
            </a:r>
          </a:p>
        </p:txBody>
      </p:sp>
    </p:spTree>
    <p:extLst>
      <p:ext uri="{BB962C8B-B14F-4D97-AF65-F5344CB8AC3E}">
        <p14:creationId xmlns:p14="http://schemas.microsoft.com/office/powerpoint/2010/main" val="1816196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Grp="1" noChangeAspect="1" noChangeArrowheads="1"/>
          </p:cNvPicPr>
          <p:nvPr>
            <p:ph type="body" idx="1"/>
          </p:nvPr>
        </p:nvPicPr>
        <p:blipFill rotWithShape="1">
          <a:blip r:embed="rId3"/>
          <a:srcRect t="6250" r="578"/>
          <a:stretch/>
        </p:blipFill>
        <p:spPr>
          <a:xfrm>
            <a:off x="569855" y="1909911"/>
            <a:ext cx="6384516" cy="4515217"/>
          </a:xfrm>
        </p:spPr>
      </p:pic>
      <p:sp>
        <p:nvSpPr>
          <p:cNvPr id="93187" name="Titre 3"/>
          <p:cNvSpPr>
            <a:spLocks noGrp="1"/>
          </p:cNvSpPr>
          <p:nvPr>
            <p:ph type="title"/>
          </p:nvPr>
        </p:nvSpPr>
        <p:spPr>
          <a:xfrm rot="20276390">
            <a:off x="232027" y="1874068"/>
            <a:ext cx="2664614" cy="346015"/>
          </a:xfrm>
          <a:solidFill>
            <a:srgbClr val="FFFF00"/>
          </a:solidFill>
        </p:spPr>
        <p:txBody>
          <a:bodyPr>
            <a:normAutofit fontScale="90000"/>
          </a:bodyPr>
          <a:lstStyle/>
          <a:p>
            <a:pPr eaLnBrk="1" hangingPunct="1"/>
            <a:r>
              <a:rPr lang="fr-FR" sz="2400" dirty="0"/>
              <a:t>Exemple </a:t>
            </a:r>
          </a:p>
        </p:txBody>
      </p:sp>
      <p:sp>
        <p:nvSpPr>
          <p:cNvPr id="5" name="Titre 3"/>
          <p:cNvSpPr txBox="1">
            <a:spLocks/>
          </p:cNvSpPr>
          <p:nvPr/>
        </p:nvSpPr>
        <p:spPr bwMode="auto">
          <a:xfrm>
            <a:off x="6954371" y="3273346"/>
            <a:ext cx="2124529" cy="774700"/>
          </a:xfrm>
          <a:prstGeom prst="rect">
            <a:avLst/>
          </a:prstGeom>
          <a:noFill/>
          <a:ln w="9525">
            <a:noFill/>
            <a:miter lim="800000"/>
            <a:headEnd/>
            <a:tailEnd/>
          </a:ln>
        </p:spPr>
        <p:txBody>
          <a:bodyPr anchor="ctr"/>
          <a:lstStyle/>
          <a:p>
            <a:pPr algn="ctr">
              <a:defRPr/>
            </a:pPr>
            <a:br>
              <a:rPr lang="fr-FR" sz="4400" dirty="0">
                <a:latin typeface="+mj-lt"/>
                <a:ea typeface="+mj-ea"/>
                <a:cs typeface="+mj-cs"/>
              </a:rPr>
            </a:br>
            <a:r>
              <a:rPr lang="fr-FR" sz="4400" dirty="0">
                <a:latin typeface="+mj-lt"/>
                <a:ea typeface="+mj-ea"/>
                <a:cs typeface="+mj-cs"/>
              </a:rPr>
              <a:t>7 – 8 – 9 </a:t>
            </a:r>
          </a:p>
          <a:p>
            <a:pPr algn="ctr">
              <a:defRPr/>
            </a:pPr>
            <a:r>
              <a:rPr lang="fr-FR" sz="1600" dirty="0">
                <a:latin typeface="+mj-lt"/>
                <a:ea typeface="+mj-ea"/>
                <a:cs typeface="+mj-cs"/>
              </a:rPr>
              <a:t>Intégration des indicateurs dans les systèmes informatique pour la collecte des données… décliner la stratégie dans toutes les strates de l’organisation et faire de l’évaluation, un processus continu. Utilisation d’un mode de suivi visuel et intuitif ! </a:t>
            </a:r>
          </a:p>
        </p:txBody>
      </p:sp>
    </p:spTree>
    <p:extLst>
      <p:ext uri="{BB962C8B-B14F-4D97-AF65-F5344CB8AC3E}">
        <p14:creationId xmlns:p14="http://schemas.microsoft.com/office/powerpoint/2010/main" val="1862937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4D052F-5088-4F4C-A11B-EB529816374E}"/>
              </a:ext>
            </a:extLst>
          </p:cNvPr>
          <p:cNvSpPr>
            <a:spLocks noGrp="1"/>
          </p:cNvSpPr>
          <p:nvPr>
            <p:ph type="title"/>
          </p:nvPr>
        </p:nvSpPr>
        <p:spPr/>
        <p:txBody>
          <a:bodyPr>
            <a:normAutofit fontScale="90000"/>
          </a:bodyPr>
          <a:lstStyle/>
          <a:p>
            <a:endParaRPr lang="fr-FR"/>
          </a:p>
        </p:txBody>
      </p:sp>
      <p:sp>
        <p:nvSpPr>
          <p:cNvPr id="3" name="Rectangle 2">
            <a:extLst>
              <a:ext uri="{FF2B5EF4-FFF2-40B4-BE49-F238E27FC236}">
                <a16:creationId xmlns:a16="http://schemas.microsoft.com/office/drawing/2014/main" id="{80CA03BA-7F26-4E45-BA43-C433C8735763}"/>
              </a:ext>
            </a:extLst>
          </p:cNvPr>
          <p:cNvSpPr/>
          <p:nvPr/>
        </p:nvSpPr>
        <p:spPr>
          <a:xfrm>
            <a:off x="-72318" y="-313677"/>
            <a:ext cx="9216317"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B7579352-39B4-4460-A0F8-85CE97C1FA7B}"/>
              </a:ext>
            </a:extLst>
          </p:cNvPr>
          <p:cNvSpPr/>
          <p:nvPr/>
        </p:nvSpPr>
        <p:spPr>
          <a:xfrm>
            <a:off x="1012243" y="819440"/>
            <a:ext cx="7982621" cy="502702"/>
          </a:xfrm>
          <a:prstGeom prst="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dirty="0">
              <a:solidFill>
                <a:srgbClr val="0070C0"/>
              </a:solidFill>
              <a:latin typeface="Calibri"/>
              <a:cs typeface="Calibri"/>
            </a:endParaRPr>
          </a:p>
          <a:p>
            <a:pPr algn="ctr"/>
            <a:r>
              <a:rPr lang="en-US" sz="1000" b="1" dirty="0" err="1">
                <a:solidFill>
                  <a:srgbClr val="002060"/>
                </a:solidFill>
                <a:latin typeface="Rubik Medium" panose="02000604000000020004" pitchFamily="2" charset="-79"/>
                <a:cs typeface="Rubik Medium" panose="02000604000000020004" pitchFamily="2" charset="-79"/>
              </a:rPr>
              <a:t>Etre</a:t>
            </a:r>
            <a:r>
              <a:rPr lang="en-US" sz="1000" b="1" dirty="0">
                <a:solidFill>
                  <a:srgbClr val="002060"/>
                </a:solidFill>
                <a:latin typeface="Rubik Medium" panose="02000604000000020004" pitchFamily="2" charset="-79"/>
                <a:cs typeface="Rubik Medium" panose="02000604000000020004" pitchFamily="2" charset="-79"/>
              </a:rPr>
              <a:t> </a:t>
            </a:r>
            <a:r>
              <a:rPr lang="en-US" sz="1000" b="1" dirty="0" err="1">
                <a:solidFill>
                  <a:srgbClr val="002060"/>
                </a:solidFill>
                <a:latin typeface="Rubik Medium" panose="02000604000000020004" pitchFamily="2" charset="-79"/>
                <a:cs typeface="Rubik Medium" panose="02000604000000020004" pitchFamily="2" charset="-79"/>
              </a:rPr>
              <a:t>reconnue</a:t>
            </a:r>
            <a:r>
              <a:rPr lang="en-US" sz="1000" b="1" dirty="0">
                <a:solidFill>
                  <a:srgbClr val="002060"/>
                </a:solidFill>
                <a:latin typeface="Rubik Medium" panose="02000604000000020004" pitchFamily="2" charset="-79"/>
                <a:cs typeface="Rubik Medium" panose="02000604000000020004" pitchFamily="2" charset="-79"/>
              </a:rPr>
              <a:t> </a:t>
            </a:r>
            <a:r>
              <a:rPr lang="en-US" sz="1000" b="1" dirty="0" err="1">
                <a:solidFill>
                  <a:srgbClr val="002060"/>
                </a:solidFill>
                <a:latin typeface="Rubik Medium" panose="02000604000000020004" pitchFamily="2" charset="-79"/>
                <a:cs typeface="Rubik Medium" panose="02000604000000020004" pitchFamily="2" charset="-79"/>
              </a:rPr>
              <a:t>comme</a:t>
            </a:r>
            <a:r>
              <a:rPr lang="en-US" sz="1000" b="1" dirty="0">
                <a:solidFill>
                  <a:srgbClr val="002060"/>
                </a:solidFill>
                <a:latin typeface="Rubik Medium" panose="02000604000000020004" pitchFamily="2" charset="-79"/>
                <a:cs typeface="Rubik Medium" panose="02000604000000020004" pitchFamily="2" charset="-79"/>
              </a:rPr>
              <a:t> </a:t>
            </a:r>
            <a:r>
              <a:rPr lang="en-US" sz="1000" b="1" dirty="0" err="1">
                <a:solidFill>
                  <a:srgbClr val="002060"/>
                </a:solidFill>
                <a:latin typeface="Rubik Medium" panose="02000604000000020004" pitchFamily="2" charset="-79"/>
                <a:cs typeface="Rubik Medium" panose="02000604000000020004" pitchFamily="2" charset="-79"/>
              </a:rPr>
              <a:t>une</a:t>
            </a:r>
            <a:r>
              <a:rPr lang="en-US" sz="1000" b="1" dirty="0">
                <a:solidFill>
                  <a:srgbClr val="002060"/>
                </a:solidFill>
                <a:latin typeface="Rubik Medium" panose="02000604000000020004" pitchFamily="2" charset="-79"/>
                <a:cs typeface="Rubik Medium" panose="02000604000000020004" pitchFamily="2" charset="-79"/>
              </a:rPr>
              <a:t> </a:t>
            </a:r>
            <a:r>
              <a:rPr lang="en-US" sz="1000" b="1" dirty="0" err="1">
                <a:solidFill>
                  <a:srgbClr val="002060"/>
                </a:solidFill>
                <a:latin typeface="Rubik Medium" panose="02000604000000020004" pitchFamily="2" charset="-79"/>
                <a:cs typeface="Rubik Medium" panose="02000604000000020004" pitchFamily="2" charset="-79"/>
              </a:rPr>
              <a:t>ville</a:t>
            </a:r>
            <a:r>
              <a:rPr lang="en-US" sz="1000" b="1" dirty="0">
                <a:solidFill>
                  <a:srgbClr val="002060"/>
                </a:solidFill>
                <a:latin typeface="Rubik Medium" panose="02000604000000020004" pitchFamily="2" charset="-79"/>
                <a:cs typeface="Rubik Medium" panose="02000604000000020004" pitchFamily="2" charset="-79"/>
              </a:rPr>
              <a:t> </a:t>
            </a:r>
            <a:r>
              <a:rPr lang="en-US" sz="1000" b="1" dirty="0" err="1">
                <a:solidFill>
                  <a:srgbClr val="002060"/>
                </a:solidFill>
                <a:latin typeface="Rubik Medium" panose="02000604000000020004" pitchFamily="2" charset="-79"/>
                <a:cs typeface="Rubik Medium" panose="02000604000000020004" pitchFamily="2" charset="-79"/>
              </a:rPr>
              <a:t>verte</a:t>
            </a:r>
            <a:r>
              <a:rPr lang="en-US" sz="1000" b="1" dirty="0">
                <a:solidFill>
                  <a:srgbClr val="002060"/>
                </a:solidFill>
                <a:latin typeface="Rubik Medium" panose="02000604000000020004" pitchFamily="2" charset="-79"/>
                <a:cs typeface="Rubik Medium" panose="02000604000000020004" pitchFamily="2" charset="-79"/>
              </a:rPr>
              <a:t>, </a:t>
            </a:r>
            <a:r>
              <a:rPr lang="en-US" sz="1000" b="1" dirty="0" err="1">
                <a:solidFill>
                  <a:srgbClr val="002060"/>
                </a:solidFill>
                <a:latin typeface="Rubik Medium" panose="02000604000000020004" pitchFamily="2" charset="-79"/>
                <a:cs typeface="Rubik Medium" panose="02000604000000020004" pitchFamily="2" charset="-79"/>
              </a:rPr>
              <a:t>sûre</a:t>
            </a:r>
            <a:r>
              <a:rPr lang="en-US" sz="1000" b="1" dirty="0">
                <a:solidFill>
                  <a:srgbClr val="002060"/>
                </a:solidFill>
                <a:latin typeface="Rubik Medium" panose="02000604000000020004" pitchFamily="2" charset="-79"/>
                <a:cs typeface="Rubik Medium" panose="02000604000000020004" pitchFamily="2" charset="-79"/>
              </a:rPr>
              <a:t> et attractive, avec un </a:t>
            </a:r>
            <a:r>
              <a:rPr lang="en-US" sz="1000" b="1" dirty="0" err="1">
                <a:solidFill>
                  <a:srgbClr val="002060"/>
                </a:solidFill>
                <a:latin typeface="Rubik Medium" panose="02000604000000020004" pitchFamily="2" charset="-79"/>
                <a:cs typeface="Rubik Medium" panose="02000604000000020004" pitchFamily="2" charset="-79"/>
              </a:rPr>
              <a:t>urbanisme</a:t>
            </a:r>
            <a:r>
              <a:rPr lang="en-US" sz="1000" b="1" dirty="0">
                <a:solidFill>
                  <a:srgbClr val="002060"/>
                </a:solidFill>
                <a:latin typeface="Rubik Medium" panose="02000604000000020004" pitchFamily="2" charset="-79"/>
                <a:cs typeface="Rubik Medium" panose="02000604000000020004" pitchFamily="2" charset="-79"/>
              </a:rPr>
              <a:t> </a:t>
            </a:r>
            <a:r>
              <a:rPr lang="en-US" sz="1000" b="1" dirty="0" err="1">
                <a:solidFill>
                  <a:srgbClr val="002060"/>
                </a:solidFill>
                <a:latin typeface="Rubik Medium" panose="02000604000000020004" pitchFamily="2" charset="-79"/>
                <a:cs typeface="Rubik Medium" panose="02000604000000020004" pitchFamily="2" charset="-79"/>
              </a:rPr>
              <a:t>maitrisé</a:t>
            </a:r>
            <a:r>
              <a:rPr lang="en-US" sz="1000" b="1" dirty="0">
                <a:solidFill>
                  <a:srgbClr val="002060"/>
                </a:solidFill>
                <a:latin typeface="Rubik Medium" panose="02000604000000020004" pitchFamily="2" charset="-79"/>
                <a:cs typeface="Rubik Medium" panose="02000604000000020004" pitchFamily="2" charset="-79"/>
              </a:rPr>
              <a:t> et des initiatives </a:t>
            </a:r>
            <a:r>
              <a:rPr lang="en-US" sz="1000" b="1" dirty="0" err="1">
                <a:solidFill>
                  <a:srgbClr val="002060"/>
                </a:solidFill>
                <a:latin typeface="Rubik Medium" panose="02000604000000020004" pitchFamily="2" charset="-79"/>
                <a:cs typeface="Rubik Medium" panose="02000604000000020004" pitchFamily="2" charset="-79"/>
              </a:rPr>
              <a:t>inclusives</a:t>
            </a:r>
            <a:r>
              <a:rPr lang="en-US" sz="1000" b="1" dirty="0">
                <a:solidFill>
                  <a:srgbClr val="002060"/>
                </a:solidFill>
                <a:latin typeface="Rubik Medium" panose="02000604000000020004" pitchFamily="2" charset="-79"/>
                <a:cs typeface="Rubik Medium" panose="02000604000000020004" pitchFamily="2" charset="-79"/>
              </a:rPr>
              <a:t>, pour des </a:t>
            </a:r>
            <a:r>
              <a:rPr lang="en-US" sz="1000" b="1" dirty="0" err="1">
                <a:solidFill>
                  <a:srgbClr val="002060"/>
                </a:solidFill>
                <a:latin typeface="Rubik Medium" panose="02000604000000020004" pitchFamily="2" charset="-79"/>
                <a:cs typeface="Rubik Medium" panose="02000604000000020004" pitchFamily="2" charset="-79"/>
              </a:rPr>
              <a:t>projets</a:t>
            </a:r>
            <a:r>
              <a:rPr lang="en-US" sz="1000" b="1" dirty="0">
                <a:solidFill>
                  <a:srgbClr val="002060"/>
                </a:solidFill>
                <a:latin typeface="Rubik Medium" panose="02000604000000020004" pitchFamily="2" charset="-79"/>
                <a:cs typeface="Rubik Medium" panose="02000604000000020004" pitchFamily="2" charset="-79"/>
              </a:rPr>
              <a:t> co-</a:t>
            </a:r>
            <a:r>
              <a:rPr lang="en-US" sz="1000" b="1" dirty="0" err="1">
                <a:solidFill>
                  <a:srgbClr val="002060"/>
                </a:solidFill>
                <a:latin typeface="Rubik Medium" panose="02000604000000020004" pitchFamily="2" charset="-79"/>
                <a:cs typeface="Rubik Medium" panose="02000604000000020004" pitchFamily="2" charset="-79"/>
              </a:rPr>
              <a:t>construits</a:t>
            </a:r>
            <a:r>
              <a:rPr lang="en-US" sz="1000" b="1" dirty="0">
                <a:solidFill>
                  <a:srgbClr val="002060"/>
                </a:solidFill>
                <a:latin typeface="Rubik Medium" panose="02000604000000020004" pitchFamily="2" charset="-79"/>
                <a:cs typeface="Rubik Medium" panose="02000604000000020004" pitchFamily="2" charset="-79"/>
              </a:rPr>
              <a:t> avec les habitants</a:t>
            </a:r>
          </a:p>
          <a:p>
            <a:pPr algn="ctr"/>
            <a:endParaRPr lang="fr-FR" sz="1000" dirty="0">
              <a:solidFill>
                <a:schemeClr val="tx1"/>
              </a:solidFill>
              <a:latin typeface="Calibri"/>
              <a:cs typeface="Calibri"/>
            </a:endParaRPr>
          </a:p>
        </p:txBody>
      </p:sp>
      <p:sp>
        <p:nvSpPr>
          <p:cNvPr id="5" name="Rectangle 4">
            <a:extLst>
              <a:ext uri="{FF2B5EF4-FFF2-40B4-BE49-F238E27FC236}">
                <a16:creationId xmlns:a16="http://schemas.microsoft.com/office/drawing/2014/main" id="{25D43470-82B7-4523-A246-A179DA2C5D05}"/>
              </a:ext>
            </a:extLst>
          </p:cNvPr>
          <p:cNvSpPr/>
          <p:nvPr/>
        </p:nvSpPr>
        <p:spPr>
          <a:xfrm>
            <a:off x="1025527" y="1322143"/>
            <a:ext cx="7982621" cy="493644"/>
          </a:xfrm>
          <a:prstGeom prst="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a:solidFill>
                  <a:srgbClr val="002060"/>
                </a:solidFill>
              </a:rPr>
              <a:t>Notre ville a pour mission d’apporter à ses citoyens des informations et des services publics, de qualité, accessibles à tous, en prenant en compte la résilience et l’inclusivité pour tendre vers un développement soutenable (ODD).</a:t>
            </a:r>
            <a:endParaRPr lang="fr-FR" sz="1100" dirty="0">
              <a:solidFill>
                <a:srgbClr val="002060"/>
              </a:solidFill>
              <a:latin typeface="Calibri"/>
              <a:cs typeface="Calibri"/>
            </a:endParaRPr>
          </a:p>
        </p:txBody>
      </p:sp>
      <p:sp>
        <p:nvSpPr>
          <p:cNvPr id="7" name="Rectangle 6">
            <a:extLst>
              <a:ext uri="{FF2B5EF4-FFF2-40B4-BE49-F238E27FC236}">
                <a16:creationId xmlns:a16="http://schemas.microsoft.com/office/drawing/2014/main" id="{CE9CC46F-55D3-4836-A575-A6B5CE9F18FC}"/>
              </a:ext>
            </a:extLst>
          </p:cNvPr>
          <p:cNvSpPr/>
          <p:nvPr/>
        </p:nvSpPr>
        <p:spPr>
          <a:xfrm>
            <a:off x="1104367" y="1823481"/>
            <a:ext cx="1404497" cy="180347"/>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solidFill>
                  <a:srgbClr val="002060"/>
                </a:solidFill>
                <a:latin typeface="Calibri"/>
                <a:cs typeface="Calibri"/>
              </a:rPr>
              <a:t>Excellence Environnementale</a:t>
            </a:r>
          </a:p>
        </p:txBody>
      </p:sp>
      <p:sp>
        <p:nvSpPr>
          <p:cNvPr id="9" name="Terminaison 21">
            <a:extLst>
              <a:ext uri="{FF2B5EF4-FFF2-40B4-BE49-F238E27FC236}">
                <a16:creationId xmlns:a16="http://schemas.microsoft.com/office/drawing/2014/main" id="{A58569DB-A59F-4EBD-B571-9D08D8334F35}"/>
              </a:ext>
            </a:extLst>
          </p:cNvPr>
          <p:cNvSpPr/>
          <p:nvPr/>
        </p:nvSpPr>
        <p:spPr>
          <a:xfrm>
            <a:off x="205190" y="809672"/>
            <a:ext cx="896738" cy="512470"/>
          </a:xfrm>
          <a:prstGeom prst="flowChartTerminator">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1000" b="1" dirty="0">
                <a:solidFill>
                  <a:schemeClr val="tx1"/>
                </a:solidFill>
                <a:latin typeface="Calibri"/>
                <a:cs typeface="Calibri"/>
              </a:rPr>
              <a:t>Vision</a:t>
            </a:r>
          </a:p>
        </p:txBody>
      </p:sp>
      <p:sp>
        <p:nvSpPr>
          <p:cNvPr id="10" name="Terminaison 22">
            <a:extLst>
              <a:ext uri="{FF2B5EF4-FFF2-40B4-BE49-F238E27FC236}">
                <a16:creationId xmlns:a16="http://schemas.microsoft.com/office/drawing/2014/main" id="{780EE8C6-54B9-4BE5-ABA1-BB330326FBC1}"/>
              </a:ext>
            </a:extLst>
          </p:cNvPr>
          <p:cNvSpPr/>
          <p:nvPr/>
        </p:nvSpPr>
        <p:spPr>
          <a:xfrm>
            <a:off x="205189" y="1339942"/>
            <a:ext cx="896739" cy="293715"/>
          </a:xfrm>
          <a:prstGeom prst="flowChartTerminator">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1000" b="1" dirty="0">
                <a:solidFill>
                  <a:schemeClr val="tx1"/>
                </a:solidFill>
                <a:latin typeface="Calibri"/>
                <a:cs typeface="Calibri"/>
              </a:rPr>
              <a:t>Mission </a:t>
            </a:r>
          </a:p>
        </p:txBody>
      </p:sp>
      <p:sp>
        <p:nvSpPr>
          <p:cNvPr id="11" name="Terminaison 23">
            <a:extLst>
              <a:ext uri="{FF2B5EF4-FFF2-40B4-BE49-F238E27FC236}">
                <a16:creationId xmlns:a16="http://schemas.microsoft.com/office/drawing/2014/main" id="{781D456D-B291-4E2F-A366-B94504F35EB4}"/>
              </a:ext>
            </a:extLst>
          </p:cNvPr>
          <p:cNvSpPr/>
          <p:nvPr/>
        </p:nvSpPr>
        <p:spPr>
          <a:xfrm>
            <a:off x="205190" y="1643426"/>
            <a:ext cx="899176" cy="306376"/>
          </a:xfrm>
          <a:prstGeom prst="flowChartTerminator">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sz="1000" b="1" dirty="0">
              <a:solidFill>
                <a:schemeClr val="tx1"/>
              </a:solidFill>
              <a:latin typeface="Calibri"/>
              <a:cs typeface="Calibri"/>
            </a:endParaRPr>
          </a:p>
          <a:p>
            <a:pPr algn="ctr"/>
            <a:r>
              <a:rPr lang="fr-FR" sz="1000" b="1" dirty="0">
                <a:solidFill>
                  <a:schemeClr val="tx1"/>
                </a:solidFill>
                <a:latin typeface="Calibri"/>
                <a:cs typeface="Calibri"/>
              </a:rPr>
              <a:t>Thème</a:t>
            </a:r>
          </a:p>
          <a:p>
            <a:pPr algn="ctr"/>
            <a:r>
              <a:rPr lang="fr-FR" sz="1000" b="1" dirty="0">
                <a:solidFill>
                  <a:schemeClr val="tx1"/>
                </a:solidFill>
                <a:latin typeface="Calibri"/>
                <a:cs typeface="Calibri"/>
              </a:rPr>
              <a:t>Stratégique</a:t>
            </a:r>
          </a:p>
          <a:p>
            <a:pPr algn="ctr"/>
            <a:endParaRPr lang="fr-FR" sz="1000" b="1" dirty="0">
              <a:solidFill>
                <a:schemeClr val="tx1"/>
              </a:solidFill>
              <a:latin typeface="Calibri"/>
              <a:cs typeface="Calibri"/>
            </a:endParaRPr>
          </a:p>
        </p:txBody>
      </p:sp>
      <p:sp>
        <p:nvSpPr>
          <p:cNvPr id="12" name="Rectangle 11">
            <a:extLst>
              <a:ext uri="{FF2B5EF4-FFF2-40B4-BE49-F238E27FC236}">
                <a16:creationId xmlns:a16="http://schemas.microsoft.com/office/drawing/2014/main" id="{CDD2FD6B-2703-4273-96D7-BCDCFF6EC9E2}"/>
              </a:ext>
            </a:extLst>
          </p:cNvPr>
          <p:cNvSpPr/>
          <p:nvPr/>
        </p:nvSpPr>
        <p:spPr>
          <a:xfrm>
            <a:off x="205189" y="6566439"/>
            <a:ext cx="4611467" cy="3165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i="1" dirty="0">
                <a:solidFill>
                  <a:schemeClr val="tx1"/>
                </a:solidFill>
                <a:latin typeface="Calibri"/>
                <a:cs typeface="Calibri"/>
              </a:rPr>
              <a:t>Méthode BSC, </a:t>
            </a:r>
            <a:r>
              <a:rPr lang="fr-FR" sz="900" i="1" dirty="0" err="1">
                <a:solidFill>
                  <a:schemeClr val="tx1"/>
                </a:solidFill>
                <a:latin typeface="Calibri"/>
                <a:cs typeface="Calibri"/>
              </a:rPr>
              <a:t>Nine</a:t>
            </a:r>
            <a:r>
              <a:rPr lang="fr-FR" sz="900" i="1" dirty="0">
                <a:solidFill>
                  <a:schemeClr val="tx1"/>
                </a:solidFill>
                <a:latin typeface="Calibri"/>
                <a:cs typeface="Calibri"/>
              </a:rPr>
              <a:t> </a:t>
            </a:r>
            <a:r>
              <a:rPr lang="fr-FR" sz="900" i="1" dirty="0" err="1">
                <a:solidFill>
                  <a:schemeClr val="tx1"/>
                </a:solidFill>
                <a:latin typeface="Calibri"/>
                <a:cs typeface="Calibri"/>
              </a:rPr>
              <a:t>Steps</a:t>
            </a:r>
            <a:r>
              <a:rPr lang="fr-FR" sz="900" i="1" dirty="0">
                <a:solidFill>
                  <a:schemeClr val="tx1"/>
                </a:solidFill>
                <a:latin typeface="Calibri"/>
                <a:cs typeface="Calibri"/>
              </a:rPr>
              <a:t> to </a:t>
            </a:r>
            <a:r>
              <a:rPr lang="fr-FR" sz="900" i="1" dirty="0" err="1">
                <a:solidFill>
                  <a:schemeClr val="tx1"/>
                </a:solidFill>
                <a:latin typeface="Calibri"/>
                <a:cs typeface="Calibri"/>
              </a:rPr>
              <a:t>Succcess</a:t>
            </a:r>
            <a:r>
              <a:rPr lang="fr-FR" sz="900" i="1" dirty="0">
                <a:solidFill>
                  <a:schemeClr val="tx1"/>
                </a:solidFill>
                <a:latin typeface="Calibri"/>
                <a:cs typeface="Calibri"/>
              </a:rPr>
              <a:t>, Institut du </a:t>
            </a:r>
            <a:r>
              <a:rPr lang="fr-FR" sz="900" i="1" dirty="0" err="1">
                <a:solidFill>
                  <a:schemeClr val="tx1"/>
                </a:solidFill>
                <a:latin typeface="Calibri"/>
                <a:cs typeface="Calibri"/>
              </a:rPr>
              <a:t>Balanced</a:t>
            </a:r>
            <a:r>
              <a:rPr lang="fr-FR" sz="900" i="1" dirty="0">
                <a:solidFill>
                  <a:schemeClr val="tx1"/>
                </a:solidFill>
                <a:latin typeface="Calibri"/>
                <a:cs typeface="Calibri"/>
              </a:rPr>
              <a:t> </a:t>
            </a:r>
            <a:r>
              <a:rPr lang="fr-FR" sz="900" i="1" dirty="0" err="1">
                <a:solidFill>
                  <a:schemeClr val="tx1"/>
                </a:solidFill>
                <a:latin typeface="Calibri"/>
                <a:cs typeface="Calibri"/>
              </a:rPr>
              <a:t>Scorecard</a:t>
            </a:r>
            <a:r>
              <a:rPr lang="fr-FR" sz="900" i="1" dirty="0">
                <a:solidFill>
                  <a:schemeClr val="tx1"/>
                </a:solidFill>
                <a:latin typeface="Calibri"/>
                <a:cs typeface="Calibri"/>
              </a:rPr>
              <a:t>, Howard </a:t>
            </a:r>
            <a:r>
              <a:rPr lang="fr-FR" sz="900" i="1" dirty="0" err="1">
                <a:solidFill>
                  <a:schemeClr val="tx1"/>
                </a:solidFill>
                <a:latin typeface="Calibri"/>
                <a:cs typeface="Calibri"/>
              </a:rPr>
              <a:t>Rohm</a:t>
            </a:r>
            <a:endParaRPr lang="fr-FR" sz="900" i="1" dirty="0">
              <a:solidFill>
                <a:schemeClr val="tx1"/>
              </a:solidFill>
              <a:latin typeface="Calibri"/>
              <a:cs typeface="Calibri"/>
            </a:endParaRPr>
          </a:p>
        </p:txBody>
      </p:sp>
      <p:sp>
        <p:nvSpPr>
          <p:cNvPr id="13" name="Terminaison 33">
            <a:extLst>
              <a:ext uri="{FF2B5EF4-FFF2-40B4-BE49-F238E27FC236}">
                <a16:creationId xmlns:a16="http://schemas.microsoft.com/office/drawing/2014/main" id="{AA25F45D-2A29-4582-8678-40D76F597AA0}"/>
              </a:ext>
            </a:extLst>
          </p:cNvPr>
          <p:cNvSpPr/>
          <p:nvPr/>
        </p:nvSpPr>
        <p:spPr>
          <a:xfrm>
            <a:off x="6343987" y="2219063"/>
            <a:ext cx="837251" cy="408037"/>
          </a:xfrm>
          <a:prstGeom prst="flowChartTerminator">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sz="1000" b="1" dirty="0">
              <a:solidFill>
                <a:srgbClr val="002060"/>
              </a:solidFill>
              <a:latin typeface="Calibri"/>
              <a:cs typeface="Calibri"/>
            </a:endParaRPr>
          </a:p>
          <a:p>
            <a:pPr algn="ctr"/>
            <a:r>
              <a:rPr lang="fr-FR" sz="1000" b="1" dirty="0">
                <a:solidFill>
                  <a:srgbClr val="002060"/>
                </a:solidFill>
                <a:latin typeface="Calibri"/>
                <a:cs typeface="Calibri"/>
              </a:rPr>
              <a:t>Cibles</a:t>
            </a:r>
          </a:p>
          <a:p>
            <a:pPr algn="ctr"/>
            <a:endParaRPr lang="fr-FR" sz="1000" b="1" dirty="0">
              <a:solidFill>
                <a:srgbClr val="002060"/>
              </a:solidFill>
              <a:latin typeface="Calibri"/>
              <a:cs typeface="Calibri"/>
            </a:endParaRPr>
          </a:p>
        </p:txBody>
      </p:sp>
      <p:sp>
        <p:nvSpPr>
          <p:cNvPr id="14" name="Terminaison 34">
            <a:extLst>
              <a:ext uri="{FF2B5EF4-FFF2-40B4-BE49-F238E27FC236}">
                <a16:creationId xmlns:a16="http://schemas.microsoft.com/office/drawing/2014/main" id="{49CFBB61-5C15-421F-9758-D5D08C1A5E10}"/>
              </a:ext>
            </a:extLst>
          </p:cNvPr>
          <p:cNvSpPr/>
          <p:nvPr/>
        </p:nvSpPr>
        <p:spPr>
          <a:xfrm>
            <a:off x="7181238" y="2233643"/>
            <a:ext cx="1813627" cy="276315"/>
          </a:xfrm>
          <a:prstGeom prst="flowChartTerminator">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sz="1000" b="1" dirty="0">
              <a:solidFill>
                <a:srgbClr val="002060"/>
              </a:solidFill>
              <a:latin typeface="Calibri"/>
              <a:cs typeface="Calibri"/>
            </a:endParaRPr>
          </a:p>
          <a:p>
            <a:pPr algn="ctr"/>
            <a:r>
              <a:rPr lang="fr-FR" sz="1000" b="1" dirty="0">
                <a:solidFill>
                  <a:srgbClr val="002060"/>
                </a:solidFill>
                <a:latin typeface="Calibri"/>
                <a:cs typeface="Calibri"/>
              </a:rPr>
              <a:t>Projets</a:t>
            </a:r>
          </a:p>
          <a:p>
            <a:pPr algn="ctr"/>
            <a:endParaRPr lang="fr-FR" sz="1000" b="1" dirty="0">
              <a:solidFill>
                <a:srgbClr val="002060"/>
              </a:solidFill>
              <a:latin typeface="Calibri"/>
              <a:cs typeface="Calibri"/>
            </a:endParaRPr>
          </a:p>
        </p:txBody>
      </p:sp>
      <p:sp>
        <p:nvSpPr>
          <p:cNvPr id="18" name="Rectangle 17">
            <a:extLst>
              <a:ext uri="{FF2B5EF4-FFF2-40B4-BE49-F238E27FC236}">
                <a16:creationId xmlns:a16="http://schemas.microsoft.com/office/drawing/2014/main" id="{01EDE29D-BE18-4BA2-8729-A58CFFFB6795}"/>
              </a:ext>
            </a:extLst>
          </p:cNvPr>
          <p:cNvSpPr/>
          <p:nvPr/>
        </p:nvSpPr>
        <p:spPr>
          <a:xfrm>
            <a:off x="6367253" y="2521688"/>
            <a:ext cx="830978" cy="24623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en-US" sz="900" dirty="0">
                <a:solidFill>
                  <a:srgbClr val="262626"/>
                </a:solidFill>
              </a:rPr>
              <a:t>&gt; </a:t>
            </a:r>
            <a:r>
              <a:rPr lang="fr-FR" sz="900" dirty="0">
                <a:solidFill>
                  <a:srgbClr val="002060"/>
                </a:solidFill>
                <a:latin typeface="Calibri"/>
                <a:cs typeface="Calibri"/>
              </a:rPr>
              <a:t>75 %</a:t>
            </a:r>
          </a:p>
        </p:txBody>
      </p:sp>
      <p:sp>
        <p:nvSpPr>
          <p:cNvPr id="19" name="Rectangle 18">
            <a:extLst>
              <a:ext uri="{FF2B5EF4-FFF2-40B4-BE49-F238E27FC236}">
                <a16:creationId xmlns:a16="http://schemas.microsoft.com/office/drawing/2014/main" id="{7E7EC151-B470-45A3-97F9-0BF5287159C2}"/>
              </a:ext>
            </a:extLst>
          </p:cNvPr>
          <p:cNvSpPr/>
          <p:nvPr/>
        </p:nvSpPr>
        <p:spPr>
          <a:xfrm>
            <a:off x="6357076" y="2687770"/>
            <a:ext cx="837251" cy="24925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- 11 %.</a:t>
            </a:r>
          </a:p>
        </p:txBody>
      </p:sp>
      <p:sp>
        <p:nvSpPr>
          <p:cNvPr id="20" name="Rectangle 19">
            <a:extLst>
              <a:ext uri="{FF2B5EF4-FFF2-40B4-BE49-F238E27FC236}">
                <a16:creationId xmlns:a16="http://schemas.microsoft.com/office/drawing/2014/main" id="{029A852D-1081-43FA-B2EB-470E5F49941B}"/>
              </a:ext>
            </a:extLst>
          </p:cNvPr>
          <p:cNvSpPr/>
          <p:nvPr/>
        </p:nvSpPr>
        <p:spPr>
          <a:xfrm>
            <a:off x="6370749" y="2866073"/>
            <a:ext cx="837251" cy="24925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25</a:t>
            </a:r>
          </a:p>
        </p:txBody>
      </p:sp>
      <p:sp>
        <p:nvSpPr>
          <p:cNvPr id="21" name="Rectangle 20">
            <a:extLst>
              <a:ext uri="{FF2B5EF4-FFF2-40B4-BE49-F238E27FC236}">
                <a16:creationId xmlns:a16="http://schemas.microsoft.com/office/drawing/2014/main" id="{821ECBE3-9008-41E4-BA38-124572F7A90E}"/>
              </a:ext>
            </a:extLst>
          </p:cNvPr>
          <p:cNvSpPr/>
          <p:nvPr/>
        </p:nvSpPr>
        <p:spPr>
          <a:xfrm>
            <a:off x="7200365" y="2519040"/>
            <a:ext cx="1761493" cy="867258"/>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a:buChar char="•"/>
            </a:pPr>
            <a:endParaRPr lang="fr-FR" sz="900" dirty="0">
              <a:solidFill>
                <a:srgbClr val="002060"/>
              </a:solidFill>
              <a:latin typeface="Calibri"/>
              <a:cs typeface="Calibri"/>
            </a:endParaRPr>
          </a:p>
          <a:p>
            <a:pPr marL="171450" indent="-171450">
              <a:buFont typeface="Arial"/>
              <a:buChar char="•"/>
            </a:pPr>
            <a:r>
              <a:rPr lang="fr-FR" sz="900" dirty="0">
                <a:solidFill>
                  <a:srgbClr val="002060"/>
                </a:solidFill>
                <a:latin typeface="Calibri"/>
                <a:cs typeface="Calibri"/>
              </a:rPr>
              <a:t>Patrimoine Culture et Animation</a:t>
            </a:r>
          </a:p>
          <a:p>
            <a:pPr marL="171450" indent="-171450">
              <a:buFont typeface="Arial"/>
              <a:buChar char="•"/>
            </a:pPr>
            <a:r>
              <a:rPr lang="fr-FR" sz="900" dirty="0">
                <a:solidFill>
                  <a:srgbClr val="002060"/>
                </a:solidFill>
                <a:latin typeface="Calibri"/>
                <a:cs typeface="Calibri"/>
              </a:rPr>
              <a:t>Ville Championne</a:t>
            </a:r>
          </a:p>
          <a:p>
            <a:pPr marL="171450" indent="-171450">
              <a:buFont typeface="Arial"/>
              <a:buChar char="•"/>
            </a:pPr>
            <a:r>
              <a:rPr lang="fr-FR" sz="900" dirty="0">
                <a:solidFill>
                  <a:srgbClr val="002060"/>
                </a:solidFill>
                <a:latin typeface="Calibri"/>
                <a:cs typeface="Calibri"/>
              </a:rPr>
              <a:t>Ville Digitale </a:t>
            </a:r>
          </a:p>
          <a:p>
            <a:pPr marL="171450" indent="-171450">
              <a:buFont typeface="Arial"/>
              <a:buChar char="•"/>
            </a:pPr>
            <a:r>
              <a:rPr lang="fr-FR" sz="900" dirty="0">
                <a:solidFill>
                  <a:srgbClr val="002060"/>
                </a:solidFill>
                <a:latin typeface="Calibri"/>
                <a:cs typeface="Calibri"/>
              </a:rPr>
              <a:t>Programme ville </a:t>
            </a:r>
            <a:r>
              <a:rPr lang="fr-FR" sz="900" dirty="0" err="1">
                <a:solidFill>
                  <a:srgbClr val="002060"/>
                </a:solidFill>
                <a:latin typeface="Calibri"/>
                <a:cs typeface="Calibri"/>
              </a:rPr>
              <a:t>handi</a:t>
            </a:r>
            <a:r>
              <a:rPr lang="fr-FR" sz="900" dirty="0">
                <a:solidFill>
                  <a:srgbClr val="002060"/>
                </a:solidFill>
                <a:latin typeface="Calibri"/>
                <a:cs typeface="Calibri"/>
              </a:rPr>
              <a:t>-bienveillante </a:t>
            </a:r>
          </a:p>
          <a:p>
            <a:pPr marL="171450" indent="-171450">
              <a:buFont typeface="Arial"/>
              <a:buChar char="•"/>
            </a:pPr>
            <a:endParaRPr lang="fr-FR" sz="900" dirty="0">
              <a:solidFill>
                <a:srgbClr val="002060"/>
              </a:solidFill>
              <a:latin typeface="Calibri"/>
              <a:cs typeface="Calibri"/>
            </a:endParaRPr>
          </a:p>
        </p:txBody>
      </p:sp>
      <p:sp>
        <p:nvSpPr>
          <p:cNvPr id="24" name="Rectangle 23">
            <a:extLst>
              <a:ext uri="{FF2B5EF4-FFF2-40B4-BE49-F238E27FC236}">
                <a16:creationId xmlns:a16="http://schemas.microsoft.com/office/drawing/2014/main" id="{D8B3E78A-C9BF-418E-840D-2D6F4C821B04}"/>
              </a:ext>
            </a:extLst>
          </p:cNvPr>
          <p:cNvSpPr/>
          <p:nvPr/>
        </p:nvSpPr>
        <p:spPr>
          <a:xfrm>
            <a:off x="6357076" y="3826830"/>
            <a:ext cx="837251" cy="22109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en-US" sz="900" dirty="0">
                <a:solidFill>
                  <a:srgbClr val="262626"/>
                </a:solidFill>
                <a:latin typeface="Wingdings"/>
                <a:ea typeface="Wingdings"/>
                <a:cs typeface="Wingdings"/>
                <a:sym typeface="Wingdings"/>
              </a:rPr>
              <a:t></a:t>
            </a:r>
            <a:r>
              <a:rPr lang="fr-FR" sz="900" dirty="0">
                <a:solidFill>
                  <a:srgbClr val="002060"/>
                </a:solidFill>
                <a:latin typeface="Calibri"/>
                <a:cs typeface="Calibri"/>
              </a:rPr>
              <a:t> 7 %</a:t>
            </a:r>
          </a:p>
        </p:txBody>
      </p:sp>
      <p:sp>
        <p:nvSpPr>
          <p:cNvPr id="25" name="Rectangle 24">
            <a:extLst>
              <a:ext uri="{FF2B5EF4-FFF2-40B4-BE49-F238E27FC236}">
                <a16:creationId xmlns:a16="http://schemas.microsoft.com/office/drawing/2014/main" id="{3911641E-7FCD-4382-991B-E9F1F52F1A1E}"/>
              </a:ext>
            </a:extLst>
          </p:cNvPr>
          <p:cNvSpPr/>
          <p:nvPr/>
        </p:nvSpPr>
        <p:spPr>
          <a:xfrm>
            <a:off x="7202433" y="3410345"/>
            <a:ext cx="1761493" cy="74425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a:buChar char="•"/>
            </a:pPr>
            <a:r>
              <a:rPr lang="fr-FR" sz="900" dirty="0">
                <a:solidFill>
                  <a:srgbClr val="002060"/>
                </a:solidFill>
                <a:latin typeface="Calibri"/>
                <a:cs typeface="Calibri"/>
              </a:rPr>
              <a:t>Budget participatif</a:t>
            </a:r>
          </a:p>
          <a:p>
            <a:pPr marL="171450" indent="-171450">
              <a:buFont typeface="Arial"/>
              <a:buChar char="•"/>
            </a:pPr>
            <a:r>
              <a:rPr lang="fr-FR" sz="900" dirty="0">
                <a:solidFill>
                  <a:srgbClr val="002060"/>
                </a:solidFill>
                <a:latin typeface="Calibri"/>
                <a:cs typeface="Calibri"/>
              </a:rPr>
              <a:t>Programme d’Investissement</a:t>
            </a:r>
          </a:p>
          <a:p>
            <a:pPr marL="171450" indent="-171450">
              <a:buFont typeface="Arial"/>
              <a:buChar char="•"/>
            </a:pPr>
            <a:r>
              <a:rPr lang="fr-FR" sz="900" dirty="0">
                <a:solidFill>
                  <a:srgbClr val="002060"/>
                </a:solidFill>
                <a:latin typeface="Calibri"/>
                <a:cs typeface="Calibri"/>
              </a:rPr>
              <a:t>Programme Gestion Responsable </a:t>
            </a:r>
          </a:p>
          <a:p>
            <a:pPr marL="171450" indent="-171450">
              <a:buFont typeface="Wingdings" charset="2"/>
              <a:buChar char="§"/>
            </a:pPr>
            <a:endParaRPr lang="fr-FR" sz="900" dirty="0">
              <a:solidFill>
                <a:srgbClr val="002060"/>
              </a:solidFill>
              <a:latin typeface="Calibri"/>
              <a:cs typeface="Calibri"/>
            </a:endParaRPr>
          </a:p>
        </p:txBody>
      </p:sp>
      <p:sp>
        <p:nvSpPr>
          <p:cNvPr id="29" name="Rectangle 28">
            <a:extLst>
              <a:ext uri="{FF2B5EF4-FFF2-40B4-BE49-F238E27FC236}">
                <a16:creationId xmlns:a16="http://schemas.microsoft.com/office/drawing/2014/main" id="{7700F83E-6FD4-4A7F-BDE4-BE4165E39D3F}"/>
              </a:ext>
            </a:extLst>
          </p:cNvPr>
          <p:cNvSpPr/>
          <p:nvPr/>
        </p:nvSpPr>
        <p:spPr>
          <a:xfrm>
            <a:off x="6376614" y="4178514"/>
            <a:ext cx="837251" cy="24925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17</a:t>
            </a:r>
          </a:p>
        </p:txBody>
      </p:sp>
      <p:sp>
        <p:nvSpPr>
          <p:cNvPr id="31" name="Rectangle 30">
            <a:extLst>
              <a:ext uri="{FF2B5EF4-FFF2-40B4-BE49-F238E27FC236}">
                <a16:creationId xmlns:a16="http://schemas.microsoft.com/office/drawing/2014/main" id="{4D98144C-0113-41D5-BDE3-EE53CB5B6315}"/>
              </a:ext>
            </a:extLst>
          </p:cNvPr>
          <p:cNvSpPr/>
          <p:nvPr/>
        </p:nvSpPr>
        <p:spPr>
          <a:xfrm>
            <a:off x="6386383" y="4569274"/>
            <a:ext cx="837251" cy="24925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Profit</a:t>
            </a:r>
          </a:p>
        </p:txBody>
      </p:sp>
      <p:sp>
        <p:nvSpPr>
          <p:cNvPr id="32" name="Rectangle 31">
            <a:extLst>
              <a:ext uri="{FF2B5EF4-FFF2-40B4-BE49-F238E27FC236}">
                <a16:creationId xmlns:a16="http://schemas.microsoft.com/office/drawing/2014/main" id="{0313BE68-2ABE-4C59-B973-ECC702347577}"/>
              </a:ext>
            </a:extLst>
          </p:cNvPr>
          <p:cNvSpPr/>
          <p:nvPr/>
        </p:nvSpPr>
        <p:spPr>
          <a:xfrm>
            <a:off x="7196288" y="4002600"/>
            <a:ext cx="1751278" cy="1895945"/>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Programme Enfance</a:t>
            </a:r>
          </a:p>
          <a:p>
            <a:pPr marL="171450" indent="-171450">
              <a:buFont typeface="Wingdings" charset="2"/>
              <a:buChar char="§"/>
            </a:pPr>
            <a:r>
              <a:rPr lang="fr-FR" sz="900" dirty="0">
                <a:solidFill>
                  <a:srgbClr val="002060"/>
                </a:solidFill>
                <a:latin typeface="Calibri"/>
                <a:cs typeface="Calibri"/>
              </a:rPr>
              <a:t>Programme Soins &amp; Seniors</a:t>
            </a:r>
          </a:p>
          <a:p>
            <a:pPr marL="171450" indent="-171450">
              <a:buFont typeface="Wingdings" charset="2"/>
              <a:buChar char="§"/>
            </a:pPr>
            <a:r>
              <a:rPr lang="fr-FR" sz="900" dirty="0">
                <a:solidFill>
                  <a:srgbClr val="002060"/>
                </a:solidFill>
                <a:latin typeface="Calibri"/>
                <a:cs typeface="Calibri"/>
              </a:rPr>
              <a:t>Programme Sécurité</a:t>
            </a:r>
          </a:p>
          <a:p>
            <a:pPr marL="171450" indent="-171450">
              <a:buFont typeface="Wingdings" charset="2"/>
              <a:buChar char="§"/>
            </a:pPr>
            <a:r>
              <a:rPr lang="fr-FR" sz="900" dirty="0">
                <a:solidFill>
                  <a:srgbClr val="002060"/>
                </a:solidFill>
                <a:latin typeface="Calibri"/>
                <a:cs typeface="Calibri"/>
              </a:rPr>
              <a:t>Programme Ecologie</a:t>
            </a:r>
          </a:p>
          <a:p>
            <a:pPr marL="171450" indent="-171450">
              <a:buFont typeface="Wingdings" charset="2"/>
              <a:buChar char="§"/>
            </a:pPr>
            <a:r>
              <a:rPr lang="fr-FR" sz="900" dirty="0">
                <a:solidFill>
                  <a:srgbClr val="002060"/>
                </a:solidFill>
                <a:latin typeface="Calibri"/>
                <a:cs typeface="Calibri"/>
              </a:rPr>
              <a:t>Programme Urbanisme </a:t>
            </a:r>
          </a:p>
          <a:p>
            <a:pPr marL="171450" indent="-171450">
              <a:buFont typeface="Wingdings" charset="2"/>
              <a:buChar char="§"/>
            </a:pPr>
            <a:r>
              <a:rPr lang="fr-FR" sz="900" dirty="0">
                <a:solidFill>
                  <a:srgbClr val="002060"/>
                </a:solidFill>
                <a:latin typeface="Calibri"/>
                <a:cs typeface="Calibri"/>
              </a:rPr>
              <a:t>Programme Mobilité</a:t>
            </a:r>
          </a:p>
          <a:p>
            <a:pPr marL="171450" indent="-171450">
              <a:buFont typeface="Wingdings" charset="2"/>
              <a:buChar char="§"/>
            </a:pPr>
            <a:r>
              <a:rPr lang="fr-FR" sz="900" dirty="0">
                <a:solidFill>
                  <a:srgbClr val="002060"/>
                </a:solidFill>
                <a:latin typeface="Calibri"/>
                <a:cs typeface="Calibri"/>
              </a:rPr>
              <a:t>Programme Emploi, Tourisme, Commerces</a:t>
            </a:r>
          </a:p>
          <a:p>
            <a:pPr marL="171450" indent="-171450">
              <a:buFont typeface="Wingdings" charset="2"/>
              <a:buChar char="§"/>
            </a:pPr>
            <a:r>
              <a:rPr lang="fr-FR" sz="900" dirty="0">
                <a:solidFill>
                  <a:srgbClr val="002060"/>
                </a:solidFill>
                <a:latin typeface="Calibri"/>
                <a:cs typeface="Calibri"/>
              </a:rPr>
              <a:t>Programme Grands Projets : Réhabilitation Marlioz, Pk </a:t>
            </a:r>
            <a:r>
              <a:rPr lang="fr-FR" sz="900" dirty="0" err="1">
                <a:solidFill>
                  <a:srgbClr val="002060"/>
                </a:solidFill>
                <a:latin typeface="Calibri"/>
                <a:cs typeface="Calibri"/>
              </a:rPr>
              <a:t>Prériants</a:t>
            </a:r>
            <a:r>
              <a:rPr lang="fr-FR" sz="900" dirty="0">
                <a:solidFill>
                  <a:srgbClr val="002060"/>
                </a:solidFill>
                <a:latin typeface="Calibri"/>
                <a:cs typeface="Calibri"/>
              </a:rPr>
              <a:t>, Thermes,  </a:t>
            </a:r>
            <a:r>
              <a:rPr lang="fr-FR" sz="900" dirty="0" err="1">
                <a:solidFill>
                  <a:srgbClr val="002060"/>
                </a:solidFill>
                <a:latin typeface="Calibri"/>
                <a:cs typeface="Calibri"/>
              </a:rPr>
              <a:t>Cables</a:t>
            </a:r>
            <a:endParaRPr lang="fr-FR" sz="900" dirty="0">
              <a:solidFill>
                <a:srgbClr val="002060"/>
              </a:solidFill>
              <a:latin typeface="Calibri"/>
              <a:cs typeface="Calibri"/>
            </a:endParaRPr>
          </a:p>
          <a:p>
            <a:pPr marL="171450" indent="-171450">
              <a:buFont typeface="Wingdings" charset="2"/>
              <a:buChar char="§"/>
            </a:pPr>
            <a:r>
              <a:rPr lang="fr-FR" sz="900" dirty="0">
                <a:solidFill>
                  <a:srgbClr val="002060"/>
                </a:solidFill>
                <a:latin typeface="Calibri"/>
                <a:cs typeface="Calibri"/>
              </a:rPr>
              <a:t>Programme Cause Animale</a:t>
            </a:r>
          </a:p>
          <a:p>
            <a:pPr marL="171450" indent="-171450">
              <a:buFont typeface="Wingdings" charset="2"/>
              <a:buChar char="§"/>
            </a:pPr>
            <a:endParaRPr lang="fr-FR" sz="900" dirty="0">
              <a:solidFill>
                <a:srgbClr val="002060"/>
              </a:solidFill>
              <a:latin typeface="Calibri"/>
              <a:cs typeface="Calibri"/>
            </a:endParaRPr>
          </a:p>
        </p:txBody>
      </p:sp>
      <p:sp>
        <p:nvSpPr>
          <p:cNvPr id="38" name="Rectangle 37">
            <a:extLst>
              <a:ext uri="{FF2B5EF4-FFF2-40B4-BE49-F238E27FC236}">
                <a16:creationId xmlns:a16="http://schemas.microsoft.com/office/drawing/2014/main" id="{6112AE80-8D92-445A-9873-696EDF03CC7A}"/>
              </a:ext>
            </a:extLst>
          </p:cNvPr>
          <p:cNvSpPr/>
          <p:nvPr/>
        </p:nvSpPr>
        <p:spPr>
          <a:xfrm>
            <a:off x="6382479" y="4597202"/>
            <a:ext cx="837251" cy="24925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en-US" sz="900" dirty="0">
                <a:solidFill>
                  <a:srgbClr val="262626"/>
                </a:solidFill>
                <a:latin typeface="Wingdings"/>
                <a:ea typeface="Wingdings"/>
                <a:cs typeface="Wingdings"/>
                <a:sym typeface="Wingdings"/>
              </a:rPr>
              <a:t></a:t>
            </a:r>
            <a:r>
              <a:rPr lang="fr-FR" sz="900" dirty="0">
                <a:solidFill>
                  <a:srgbClr val="002060"/>
                </a:solidFill>
                <a:latin typeface="Calibri"/>
                <a:cs typeface="Calibri"/>
              </a:rPr>
              <a:t> 6 %</a:t>
            </a:r>
            <a:r>
              <a:rPr lang="fr-FR" sz="800" dirty="0">
                <a:solidFill>
                  <a:srgbClr val="002060"/>
                </a:solidFill>
                <a:latin typeface="Calibri"/>
                <a:cs typeface="Calibri"/>
              </a:rPr>
              <a:t> an</a:t>
            </a:r>
          </a:p>
        </p:txBody>
      </p:sp>
      <p:sp>
        <p:nvSpPr>
          <p:cNvPr id="39" name="Rectangle 38">
            <a:extLst>
              <a:ext uri="{FF2B5EF4-FFF2-40B4-BE49-F238E27FC236}">
                <a16:creationId xmlns:a16="http://schemas.microsoft.com/office/drawing/2014/main" id="{CA280F5B-04D8-461F-8E2D-B22BFCB87BD0}"/>
              </a:ext>
            </a:extLst>
          </p:cNvPr>
          <p:cNvSpPr/>
          <p:nvPr/>
        </p:nvSpPr>
        <p:spPr>
          <a:xfrm>
            <a:off x="6388344" y="4860827"/>
            <a:ext cx="837251" cy="208428"/>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en-US" sz="900" dirty="0">
                <a:solidFill>
                  <a:srgbClr val="262626"/>
                </a:solidFill>
                <a:latin typeface="Wingdings"/>
                <a:ea typeface="Wingdings"/>
                <a:cs typeface="Wingdings"/>
                <a:sym typeface="Wingdings"/>
              </a:rPr>
              <a:t> </a:t>
            </a:r>
            <a:r>
              <a:rPr lang="fr-FR" sz="900" dirty="0">
                <a:solidFill>
                  <a:srgbClr val="002060"/>
                </a:solidFill>
                <a:latin typeface="Calibri"/>
                <a:cs typeface="Calibri"/>
              </a:rPr>
              <a:t>20 %</a:t>
            </a:r>
          </a:p>
        </p:txBody>
      </p:sp>
      <p:sp>
        <p:nvSpPr>
          <p:cNvPr id="42" name="Rectangle 41">
            <a:extLst>
              <a:ext uri="{FF2B5EF4-FFF2-40B4-BE49-F238E27FC236}">
                <a16:creationId xmlns:a16="http://schemas.microsoft.com/office/drawing/2014/main" id="{19594DD1-88BD-43C7-A500-B592EAC9A48E}"/>
              </a:ext>
            </a:extLst>
          </p:cNvPr>
          <p:cNvSpPr/>
          <p:nvPr/>
        </p:nvSpPr>
        <p:spPr>
          <a:xfrm>
            <a:off x="6366845" y="3049652"/>
            <a:ext cx="837251" cy="249250"/>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6</a:t>
            </a:r>
          </a:p>
        </p:txBody>
      </p:sp>
      <p:sp>
        <p:nvSpPr>
          <p:cNvPr id="46" name="Rectangle 45">
            <a:extLst>
              <a:ext uri="{FF2B5EF4-FFF2-40B4-BE49-F238E27FC236}">
                <a16:creationId xmlns:a16="http://schemas.microsoft.com/office/drawing/2014/main" id="{931B75CE-8F8C-4E52-9696-AB077CAD50CE}"/>
              </a:ext>
            </a:extLst>
          </p:cNvPr>
          <p:cNvSpPr/>
          <p:nvPr/>
        </p:nvSpPr>
        <p:spPr>
          <a:xfrm>
            <a:off x="6372710" y="5327352"/>
            <a:ext cx="837251" cy="249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30</a:t>
            </a:r>
          </a:p>
        </p:txBody>
      </p:sp>
      <p:sp>
        <p:nvSpPr>
          <p:cNvPr id="47" name="Rectangle 46">
            <a:extLst>
              <a:ext uri="{FF2B5EF4-FFF2-40B4-BE49-F238E27FC236}">
                <a16:creationId xmlns:a16="http://schemas.microsoft.com/office/drawing/2014/main" id="{2F9BCCA5-6A8C-4DE2-9EA2-E3531AD56498}"/>
              </a:ext>
            </a:extLst>
          </p:cNvPr>
          <p:cNvSpPr/>
          <p:nvPr/>
        </p:nvSpPr>
        <p:spPr>
          <a:xfrm>
            <a:off x="6368806" y="5499290"/>
            <a:ext cx="837251" cy="249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- 12 %</a:t>
            </a:r>
          </a:p>
        </p:txBody>
      </p:sp>
      <p:sp>
        <p:nvSpPr>
          <p:cNvPr id="48" name="Rectangle 47">
            <a:extLst>
              <a:ext uri="{FF2B5EF4-FFF2-40B4-BE49-F238E27FC236}">
                <a16:creationId xmlns:a16="http://schemas.microsoft.com/office/drawing/2014/main" id="{7916E76C-0949-4075-B96C-B300346493BB}"/>
              </a:ext>
            </a:extLst>
          </p:cNvPr>
          <p:cNvSpPr/>
          <p:nvPr/>
        </p:nvSpPr>
        <p:spPr>
          <a:xfrm>
            <a:off x="6353172" y="5701411"/>
            <a:ext cx="837251" cy="2541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b="1" dirty="0">
                <a:solidFill>
                  <a:srgbClr val="002060"/>
                </a:solidFill>
                <a:latin typeface="Calibri"/>
                <a:ea typeface="Wingdings"/>
                <a:cs typeface="Calibri"/>
                <a:sym typeface="Wingdings"/>
              </a:rPr>
              <a:t>9 </a:t>
            </a:r>
            <a:r>
              <a:rPr lang="fr-FR" sz="900" dirty="0">
                <a:solidFill>
                  <a:srgbClr val="002060"/>
                </a:solidFill>
                <a:latin typeface="Calibri"/>
                <a:cs typeface="Calibri"/>
              </a:rPr>
              <a:t>par an</a:t>
            </a:r>
          </a:p>
        </p:txBody>
      </p:sp>
      <p:sp>
        <p:nvSpPr>
          <p:cNvPr id="49" name="Rectangle 48">
            <a:extLst>
              <a:ext uri="{FF2B5EF4-FFF2-40B4-BE49-F238E27FC236}">
                <a16:creationId xmlns:a16="http://schemas.microsoft.com/office/drawing/2014/main" id="{FBB25CA3-6535-4250-A7BB-F8370F9AAF25}"/>
              </a:ext>
            </a:extLst>
          </p:cNvPr>
          <p:cNvSpPr/>
          <p:nvPr/>
        </p:nvSpPr>
        <p:spPr>
          <a:xfrm>
            <a:off x="7190034" y="5920421"/>
            <a:ext cx="1796034" cy="5001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fr-FR" sz="900" dirty="0">
              <a:solidFill>
                <a:srgbClr val="002060"/>
              </a:solidFill>
              <a:latin typeface="Calibri"/>
              <a:cs typeface="Calibri"/>
            </a:endParaRPr>
          </a:p>
          <a:p>
            <a:pPr marL="171450" indent="-171450">
              <a:buFont typeface="Arial"/>
              <a:buChar char="•"/>
            </a:pPr>
            <a:r>
              <a:rPr lang="fr-FR" sz="900" dirty="0">
                <a:solidFill>
                  <a:srgbClr val="002060"/>
                </a:solidFill>
                <a:latin typeface="Calibri"/>
                <a:cs typeface="Calibri"/>
              </a:rPr>
              <a:t>Programme de Concertation pour tous les Aixois</a:t>
            </a:r>
          </a:p>
          <a:p>
            <a:pPr marL="171450" indent="-171450">
              <a:buFont typeface="Arial"/>
              <a:buChar char="•"/>
            </a:pPr>
            <a:r>
              <a:rPr lang="fr-FR" sz="900" dirty="0">
                <a:solidFill>
                  <a:srgbClr val="002060"/>
                </a:solidFill>
                <a:latin typeface="Calibri"/>
                <a:cs typeface="Calibri"/>
              </a:rPr>
              <a:t>Plan Stratégie avec ODD </a:t>
            </a:r>
          </a:p>
          <a:p>
            <a:pPr marL="171450" indent="-171450">
              <a:buFont typeface="Arial"/>
              <a:buChar char="•"/>
            </a:pPr>
            <a:endParaRPr lang="fr-FR" sz="900" dirty="0">
              <a:solidFill>
                <a:srgbClr val="002060"/>
              </a:solidFill>
              <a:latin typeface="Calibri"/>
              <a:cs typeface="Calibri"/>
            </a:endParaRPr>
          </a:p>
          <a:p>
            <a:pPr marL="171450" indent="-171450">
              <a:buFont typeface="Wingdings" charset="2"/>
              <a:buChar char="§"/>
            </a:pPr>
            <a:endParaRPr lang="fr-FR" sz="900" dirty="0">
              <a:solidFill>
                <a:srgbClr val="002060"/>
              </a:solidFill>
              <a:latin typeface="Calibri"/>
              <a:cs typeface="Calibri"/>
            </a:endParaRPr>
          </a:p>
        </p:txBody>
      </p:sp>
      <p:sp>
        <p:nvSpPr>
          <p:cNvPr id="55" name="Rectangle 54">
            <a:extLst>
              <a:ext uri="{FF2B5EF4-FFF2-40B4-BE49-F238E27FC236}">
                <a16:creationId xmlns:a16="http://schemas.microsoft.com/office/drawing/2014/main" id="{D39224E7-7C3B-4811-8F82-627FE09323F4}"/>
              </a:ext>
            </a:extLst>
          </p:cNvPr>
          <p:cNvSpPr/>
          <p:nvPr/>
        </p:nvSpPr>
        <p:spPr>
          <a:xfrm>
            <a:off x="6374671" y="6151196"/>
            <a:ext cx="837251" cy="249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5 par an</a:t>
            </a:r>
          </a:p>
        </p:txBody>
      </p:sp>
      <p:sp>
        <p:nvSpPr>
          <p:cNvPr id="56" name="Rectangle 55">
            <a:extLst>
              <a:ext uri="{FF2B5EF4-FFF2-40B4-BE49-F238E27FC236}">
                <a16:creationId xmlns:a16="http://schemas.microsoft.com/office/drawing/2014/main" id="{9DECF1CA-CED8-443E-B2AE-CFCAD6FC0619}"/>
              </a:ext>
            </a:extLst>
          </p:cNvPr>
          <p:cNvSpPr/>
          <p:nvPr/>
        </p:nvSpPr>
        <p:spPr>
          <a:xfrm>
            <a:off x="179614" y="6459449"/>
            <a:ext cx="8833942" cy="190167"/>
          </a:xfrm>
          <a:prstGeom prst="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latin typeface="Calibri"/>
              <a:cs typeface="Calibri"/>
            </a:endParaRPr>
          </a:p>
          <a:p>
            <a:pPr algn="ctr"/>
            <a:r>
              <a:rPr lang="fr-FR" sz="1100" b="1" dirty="0">
                <a:solidFill>
                  <a:schemeClr val="tx1"/>
                </a:solidFill>
                <a:latin typeface="Calibri"/>
                <a:cs typeface="Calibri"/>
              </a:rPr>
              <a:t>Collaboration               Excellence                   Collaboration                       Excellence </a:t>
            </a:r>
          </a:p>
          <a:p>
            <a:pPr algn="ctr"/>
            <a:r>
              <a:rPr lang="fr-FR" b="1" dirty="0">
                <a:solidFill>
                  <a:schemeClr val="tx1"/>
                </a:solidFill>
                <a:latin typeface="Calibri"/>
                <a:cs typeface="Calibri"/>
              </a:rPr>
              <a:t> </a:t>
            </a:r>
          </a:p>
        </p:txBody>
      </p:sp>
      <p:sp>
        <p:nvSpPr>
          <p:cNvPr id="57" name="Ellipse 56">
            <a:extLst>
              <a:ext uri="{FF2B5EF4-FFF2-40B4-BE49-F238E27FC236}">
                <a16:creationId xmlns:a16="http://schemas.microsoft.com/office/drawing/2014/main" id="{716D276C-2C98-4615-B24A-2BB8FD094334}"/>
              </a:ext>
            </a:extLst>
          </p:cNvPr>
          <p:cNvSpPr/>
          <p:nvPr/>
        </p:nvSpPr>
        <p:spPr>
          <a:xfrm>
            <a:off x="3214077" y="6550146"/>
            <a:ext cx="58616" cy="45719"/>
          </a:xfrm>
          <a:prstGeom prst="ellipse">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cs typeface="Calibri"/>
            </a:endParaRPr>
          </a:p>
        </p:txBody>
      </p:sp>
      <p:sp>
        <p:nvSpPr>
          <p:cNvPr id="58" name="Ellipse 57">
            <a:extLst>
              <a:ext uri="{FF2B5EF4-FFF2-40B4-BE49-F238E27FC236}">
                <a16:creationId xmlns:a16="http://schemas.microsoft.com/office/drawing/2014/main" id="{A47A17FD-9C8D-4857-A567-CFDB46C3F33F}"/>
              </a:ext>
            </a:extLst>
          </p:cNvPr>
          <p:cNvSpPr/>
          <p:nvPr/>
        </p:nvSpPr>
        <p:spPr>
          <a:xfrm>
            <a:off x="4441067" y="6546242"/>
            <a:ext cx="58616" cy="45719"/>
          </a:xfrm>
          <a:prstGeom prst="ellipse">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latin typeface="Calibri"/>
              <a:cs typeface="Calibri"/>
            </a:endParaRPr>
          </a:p>
        </p:txBody>
      </p:sp>
      <p:sp>
        <p:nvSpPr>
          <p:cNvPr id="61" name="Rectangle 60">
            <a:extLst>
              <a:ext uri="{FF2B5EF4-FFF2-40B4-BE49-F238E27FC236}">
                <a16:creationId xmlns:a16="http://schemas.microsoft.com/office/drawing/2014/main" id="{6B33CAFC-3F17-4813-9124-2B5819FAAF7A}"/>
              </a:ext>
            </a:extLst>
          </p:cNvPr>
          <p:cNvSpPr/>
          <p:nvPr/>
        </p:nvSpPr>
        <p:spPr>
          <a:xfrm>
            <a:off x="6353172" y="3471242"/>
            <a:ext cx="837251" cy="2492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en-US" sz="900" dirty="0">
                <a:solidFill>
                  <a:srgbClr val="262626"/>
                </a:solidFill>
                <a:latin typeface="Wingdings"/>
                <a:ea typeface="Wingdings"/>
                <a:cs typeface="Wingdings"/>
                <a:sym typeface="Wingdings"/>
              </a:rPr>
              <a:t></a:t>
            </a:r>
            <a:r>
              <a:rPr lang="fr-FR" sz="900" dirty="0">
                <a:solidFill>
                  <a:srgbClr val="002060"/>
                </a:solidFill>
                <a:latin typeface="Calibri"/>
                <a:ea typeface="Wingdings"/>
                <a:cs typeface="Calibri"/>
                <a:sym typeface="Wingdings"/>
              </a:rPr>
              <a:t>4</a:t>
            </a:r>
            <a:r>
              <a:rPr lang="fr-FR" sz="900" dirty="0">
                <a:solidFill>
                  <a:srgbClr val="002060"/>
                </a:solidFill>
                <a:latin typeface="Calibri"/>
                <a:cs typeface="Calibri"/>
              </a:rPr>
              <a:t> % budget</a:t>
            </a:r>
          </a:p>
        </p:txBody>
      </p:sp>
      <p:sp>
        <p:nvSpPr>
          <p:cNvPr id="62" name="Rectangle 61">
            <a:extLst>
              <a:ext uri="{FF2B5EF4-FFF2-40B4-BE49-F238E27FC236}">
                <a16:creationId xmlns:a16="http://schemas.microsoft.com/office/drawing/2014/main" id="{A902722A-13FD-40B0-9B5E-F9716B56DB34}"/>
              </a:ext>
            </a:extLst>
          </p:cNvPr>
          <p:cNvSpPr/>
          <p:nvPr/>
        </p:nvSpPr>
        <p:spPr>
          <a:xfrm>
            <a:off x="6359037" y="3597312"/>
            <a:ext cx="837251" cy="249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45 </a:t>
            </a:r>
            <a:r>
              <a:rPr lang="fr-FR" sz="900" dirty="0" err="1">
                <a:solidFill>
                  <a:srgbClr val="002060"/>
                </a:solidFill>
                <a:latin typeface="Calibri"/>
                <a:cs typeface="Calibri"/>
              </a:rPr>
              <a:t>Mio</a:t>
            </a:r>
            <a:endParaRPr lang="fr-FR" sz="900" dirty="0">
              <a:solidFill>
                <a:srgbClr val="002060"/>
              </a:solidFill>
              <a:latin typeface="Calibri"/>
              <a:cs typeface="Calibri"/>
            </a:endParaRPr>
          </a:p>
        </p:txBody>
      </p:sp>
      <p:sp>
        <p:nvSpPr>
          <p:cNvPr id="63" name="Rectangle 62">
            <a:extLst>
              <a:ext uri="{FF2B5EF4-FFF2-40B4-BE49-F238E27FC236}">
                <a16:creationId xmlns:a16="http://schemas.microsoft.com/office/drawing/2014/main" id="{4AE9A228-963B-4488-A2CC-AD2B718306C9}"/>
              </a:ext>
            </a:extLst>
          </p:cNvPr>
          <p:cNvSpPr/>
          <p:nvPr/>
        </p:nvSpPr>
        <p:spPr>
          <a:xfrm>
            <a:off x="6350919" y="3261126"/>
            <a:ext cx="837251" cy="19454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+ 150</a:t>
            </a:r>
          </a:p>
        </p:txBody>
      </p:sp>
      <p:sp>
        <p:nvSpPr>
          <p:cNvPr id="69" name="Terminaison 125">
            <a:extLst>
              <a:ext uri="{FF2B5EF4-FFF2-40B4-BE49-F238E27FC236}">
                <a16:creationId xmlns:a16="http://schemas.microsoft.com/office/drawing/2014/main" id="{BEA49829-822B-434E-BF25-E0CA8018CD08}"/>
              </a:ext>
            </a:extLst>
          </p:cNvPr>
          <p:cNvSpPr/>
          <p:nvPr/>
        </p:nvSpPr>
        <p:spPr>
          <a:xfrm>
            <a:off x="205189" y="1962543"/>
            <a:ext cx="896739" cy="301877"/>
          </a:xfrm>
          <a:prstGeom prst="flowChartTerminator">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sz="1000" b="1" dirty="0">
              <a:solidFill>
                <a:schemeClr val="tx1"/>
              </a:solidFill>
              <a:latin typeface="Calibri"/>
              <a:cs typeface="Calibri"/>
            </a:endParaRPr>
          </a:p>
          <a:p>
            <a:pPr algn="ctr"/>
            <a:r>
              <a:rPr lang="fr-FR" sz="1000" b="1" dirty="0">
                <a:solidFill>
                  <a:schemeClr val="tx1"/>
                </a:solidFill>
                <a:latin typeface="Calibri"/>
                <a:cs typeface="Calibri"/>
              </a:rPr>
              <a:t>Résultat</a:t>
            </a:r>
          </a:p>
          <a:p>
            <a:pPr algn="ctr"/>
            <a:r>
              <a:rPr lang="fr-FR" sz="1000" b="1" dirty="0">
                <a:solidFill>
                  <a:schemeClr val="tx1"/>
                </a:solidFill>
                <a:latin typeface="Calibri"/>
                <a:cs typeface="Calibri"/>
              </a:rPr>
              <a:t>Stratégique</a:t>
            </a:r>
          </a:p>
          <a:p>
            <a:pPr algn="ctr"/>
            <a:endParaRPr lang="fr-FR" sz="1000" b="1" dirty="0">
              <a:solidFill>
                <a:schemeClr val="tx1"/>
              </a:solidFill>
              <a:latin typeface="Calibri"/>
              <a:cs typeface="Calibri"/>
            </a:endParaRPr>
          </a:p>
        </p:txBody>
      </p:sp>
      <p:sp>
        <p:nvSpPr>
          <p:cNvPr id="71" name="Rectangle 70">
            <a:extLst>
              <a:ext uri="{FF2B5EF4-FFF2-40B4-BE49-F238E27FC236}">
                <a16:creationId xmlns:a16="http://schemas.microsoft.com/office/drawing/2014/main" id="{2C71AAF9-B8CB-43E1-89A7-45B79161CFC2}"/>
              </a:ext>
            </a:extLst>
          </p:cNvPr>
          <p:cNvSpPr/>
          <p:nvPr/>
        </p:nvSpPr>
        <p:spPr>
          <a:xfrm>
            <a:off x="6369213" y="5097246"/>
            <a:ext cx="837251" cy="24925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3 500</a:t>
            </a:r>
          </a:p>
        </p:txBody>
      </p:sp>
      <p:sp>
        <p:nvSpPr>
          <p:cNvPr id="79" name="Rectangle 78">
            <a:extLst>
              <a:ext uri="{FF2B5EF4-FFF2-40B4-BE49-F238E27FC236}">
                <a16:creationId xmlns:a16="http://schemas.microsoft.com/office/drawing/2014/main" id="{70240AEB-F7C1-42C3-8CBE-6500EE3EE053}"/>
              </a:ext>
            </a:extLst>
          </p:cNvPr>
          <p:cNvSpPr/>
          <p:nvPr/>
        </p:nvSpPr>
        <p:spPr>
          <a:xfrm>
            <a:off x="-65386" y="58233"/>
            <a:ext cx="9209385" cy="486219"/>
          </a:xfrm>
          <a:prstGeom prst="rect">
            <a:avLst/>
          </a:prstGeom>
          <a:no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b="1" dirty="0">
              <a:solidFill>
                <a:schemeClr val="tx1"/>
              </a:solidFill>
            </a:endParaRPr>
          </a:p>
          <a:p>
            <a:pPr algn="ctr"/>
            <a:r>
              <a:rPr lang="fr-FR" sz="2400" dirty="0">
                <a:solidFill>
                  <a:srgbClr val="002060"/>
                </a:solidFill>
              </a:rPr>
              <a:t>Stratégie et système de pilotage de la Ville Durable ODD </a:t>
            </a:r>
          </a:p>
          <a:p>
            <a:pPr algn="ctr"/>
            <a:endParaRPr lang="fr-FR" sz="2000" b="1" dirty="0">
              <a:solidFill>
                <a:schemeClr val="tx1"/>
              </a:solidFill>
            </a:endParaRPr>
          </a:p>
        </p:txBody>
      </p:sp>
      <p:cxnSp>
        <p:nvCxnSpPr>
          <p:cNvPr id="100" name="Connecteur droit 99">
            <a:extLst>
              <a:ext uri="{FF2B5EF4-FFF2-40B4-BE49-F238E27FC236}">
                <a16:creationId xmlns:a16="http://schemas.microsoft.com/office/drawing/2014/main" id="{35ADD06F-DA3C-45E9-9203-90310A05FCDB}"/>
              </a:ext>
            </a:extLst>
          </p:cNvPr>
          <p:cNvCxnSpPr>
            <a:cxnSpLocks/>
          </p:cNvCxnSpPr>
          <p:nvPr/>
        </p:nvCxnSpPr>
        <p:spPr>
          <a:xfrm>
            <a:off x="7181238" y="2504600"/>
            <a:ext cx="13089" cy="3937049"/>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106" name="Rectangle 105">
            <a:extLst>
              <a:ext uri="{FF2B5EF4-FFF2-40B4-BE49-F238E27FC236}">
                <a16:creationId xmlns:a16="http://schemas.microsoft.com/office/drawing/2014/main" id="{0A41143F-045D-4CCE-B342-70067B7F91D0}"/>
              </a:ext>
            </a:extLst>
          </p:cNvPr>
          <p:cNvSpPr/>
          <p:nvPr/>
        </p:nvSpPr>
        <p:spPr>
          <a:xfrm>
            <a:off x="5808504" y="1828377"/>
            <a:ext cx="1594910" cy="184613"/>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solidFill>
                  <a:srgbClr val="002060"/>
                </a:solidFill>
                <a:latin typeface="Calibri"/>
                <a:cs typeface="Calibri"/>
              </a:rPr>
              <a:t>Participation Citoyenne</a:t>
            </a:r>
          </a:p>
        </p:txBody>
      </p:sp>
      <p:sp>
        <p:nvSpPr>
          <p:cNvPr id="107" name="Rectangle 106">
            <a:extLst>
              <a:ext uri="{FF2B5EF4-FFF2-40B4-BE49-F238E27FC236}">
                <a16:creationId xmlns:a16="http://schemas.microsoft.com/office/drawing/2014/main" id="{AB393BFD-CC44-4B56-84E2-AFC994F34514}"/>
              </a:ext>
            </a:extLst>
          </p:cNvPr>
          <p:cNvSpPr/>
          <p:nvPr/>
        </p:nvSpPr>
        <p:spPr>
          <a:xfrm>
            <a:off x="2511520" y="1828582"/>
            <a:ext cx="1657523" cy="184408"/>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solidFill>
                  <a:srgbClr val="002060"/>
                </a:solidFill>
                <a:latin typeface="Calibri"/>
                <a:cs typeface="Calibri"/>
              </a:rPr>
              <a:t>Excellence Attractivité &amp; Economie</a:t>
            </a:r>
          </a:p>
        </p:txBody>
      </p:sp>
      <p:sp>
        <p:nvSpPr>
          <p:cNvPr id="108" name="Rectangle 107">
            <a:extLst>
              <a:ext uri="{FF2B5EF4-FFF2-40B4-BE49-F238E27FC236}">
                <a16:creationId xmlns:a16="http://schemas.microsoft.com/office/drawing/2014/main" id="{7B7BFC1A-8E40-4447-BEC3-FC45A941AC36}"/>
              </a:ext>
            </a:extLst>
          </p:cNvPr>
          <p:cNvSpPr/>
          <p:nvPr/>
        </p:nvSpPr>
        <p:spPr>
          <a:xfrm>
            <a:off x="4172341" y="1833814"/>
            <a:ext cx="1633389" cy="183220"/>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solidFill>
                  <a:srgbClr val="002060"/>
                </a:solidFill>
                <a:latin typeface="Calibri"/>
                <a:cs typeface="Calibri"/>
              </a:rPr>
              <a:t>Excellence Urbanisme Maitrisé</a:t>
            </a:r>
          </a:p>
        </p:txBody>
      </p:sp>
      <p:sp>
        <p:nvSpPr>
          <p:cNvPr id="109" name="Rectangle 108">
            <a:extLst>
              <a:ext uri="{FF2B5EF4-FFF2-40B4-BE49-F238E27FC236}">
                <a16:creationId xmlns:a16="http://schemas.microsoft.com/office/drawing/2014/main" id="{33DB5F14-8AA9-425B-AF08-0D0F48AE33E1}"/>
              </a:ext>
            </a:extLst>
          </p:cNvPr>
          <p:cNvSpPr/>
          <p:nvPr/>
        </p:nvSpPr>
        <p:spPr>
          <a:xfrm>
            <a:off x="1104368" y="2001277"/>
            <a:ext cx="1404497" cy="171623"/>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solidFill>
                  <a:schemeClr val="tx1"/>
                </a:solidFill>
                <a:latin typeface="Calibri"/>
                <a:cs typeface="Calibri"/>
              </a:rPr>
              <a:t>…</a:t>
            </a:r>
          </a:p>
        </p:txBody>
      </p:sp>
      <p:sp>
        <p:nvSpPr>
          <p:cNvPr id="110" name="Rectangle 109">
            <a:extLst>
              <a:ext uri="{FF2B5EF4-FFF2-40B4-BE49-F238E27FC236}">
                <a16:creationId xmlns:a16="http://schemas.microsoft.com/office/drawing/2014/main" id="{EB0CA586-7CD0-4D1B-935F-F2FC4D288BFE}"/>
              </a:ext>
            </a:extLst>
          </p:cNvPr>
          <p:cNvSpPr/>
          <p:nvPr/>
        </p:nvSpPr>
        <p:spPr>
          <a:xfrm>
            <a:off x="5813104" y="2017034"/>
            <a:ext cx="1594910" cy="149123"/>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solidFill>
                  <a:schemeClr val="tx1"/>
                </a:solidFill>
                <a:latin typeface="Calibri"/>
                <a:cs typeface="Calibri"/>
              </a:rPr>
              <a:t>…</a:t>
            </a:r>
          </a:p>
        </p:txBody>
      </p:sp>
      <p:sp>
        <p:nvSpPr>
          <p:cNvPr id="111" name="Rectangle 110">
            <a:extLst>
              <a:ext uri="{FF2B5EF4-FFF2-40B4-BE49-F238E27FC236}">
                <a16:creationId xmlns:a16="http://schemas.microsoft.com/office/drawing/2014/main" id="{3D55B0AA-2557-41C7-8842-15AF9F2F70D7}"/>
              </a:ext>
            </a:extLst>
          </p:cNvPr>
          <p:cNvSpPr/>
          <p:nvPr/>
        </p:nvSpPr>
        <p:spPr>
          <a:xfrm>
            <a:off x="2511521" y="2006379"/>
            <a:ext cx="1657523" cy="167960"/>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solidFill>
                  <a:schemeClr val="tx1"/>
                </a:solidFill>
                <a:latin typeface="Calibri"/>
                <a:cs typeface="Calibri"/>
              </a:rPr>
              <a:t>…</a:t>
            </a:r>
          </a:p>
        </p:txBody>
      </p:sp>
      <p:sp>
        <p:nvSpPr>
          <p:cNvPr id="112" name="Rectangle 111">
            <a:extLst>
              <a:ext uri="{FF2B5EF4-FFF2-40B4-BE49-F238E27FC236}">
                <a16:creationId xmlns:a16="http://schemas.microsoft.com/office/drawing/2014/main" id="{60E29915-C3F3-45EF-A317-6335FF3C007A}"/>
              </a:ext>
            </a:extLst>
          </p:cNvPr>
          <p:cNvSpPr/>
          <p:nvPr/>
        </p:nvSpPr>
        <p:spPr>
          <a:xfrm>
            <a:off x="4167184" y="2017034"/>
            <a:ext cx="1633389" cy="151538"/>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solidFill>
                  <a:schemeClr val="tx1"/>
                </a:solidFill>
                <a:latin typeface="Calibri"/>
                <a:cs typeface="Calibri"/>
              </a:rPr>
              <a:t>…</a:t>
            </a:r>
          </a:p>
        </p:txBody>
      </p:sp>
      <p:cxnSp>
        <p:nvCxnSpPr>
          <p:cNvPr id="115" name="Connecteur droit 114">
            <a:extLst>
              <a:ext uri="{FF2B5EF4-FFF2-40B4-BE49-F238E27FC236}">
                <a16:creationId xmlns:a16="http://schemas.microsoft.com/office/drawing/2014/main" id="{FB06F77B-43E6-447B-AD22-3DCF473774E1}"/>
              </a:ext>
            </a:extLst>
          </p:cNvPr>
          <p:cNvCxnSpPr>
            <a:cxnSpLocks/>
            <a:stCxn id="14" idx="3"/>
          </p:cNvCxnSpPr>
          <p:nvPr/>
        </p:nvCxnSpPr>
        <p:spPr>
          <a:xfrm>
            <a:off x="8994865" y="2371801"/>
            <a:ext cx="4714" cy="4028645"/>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18" name="Connecteur droit 117">
            <a:extLst>
              <a:ext uri="{FF2B5EF4-FFF2-40B4-BE49-F238E27FC236}">
                <a16:creationId xmlns:a16="http://schemas.microsoft.com/office/drawing/2014/main" id="{29DAD898-3F20-4CA0-BE27-F66764118D1D}"/>
              </a:ext>
            </a:extLst>
          </p:cNvPr>
          <p:cNvCxnSpPr>
            <a:cxnSpLocks/>
          </p:cNvCxnSpPr>
          <p:nvPr/>
        </p:nvCxnSpPr>
        <p:spPr>
          <a:xfrm flipV="1">
            <a:off x="54583" y="2652081"/>
            <a:ext cx="0" cy="3392452"/>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20" name="Connecteur droit 119">
            <a:extLst>
              <a:ext uri="{FF2B5EF4-FFF2-40B4-BE49-F238E27FC236}">
                <a16:creationId xmlns:a16="http://schemas.microsoft.com/office/drawing/2014/main" id="{2CAA3C19-505C-4D4F-88BF-9DE5F57625FD}"/>
              </a:ext>
            </a:extLst>
          </p:cNvPr>
          <p:cNvCxnSpPr>
            <a:cxnSpLocks/>
          </p:cNvCxnSpPr>
          <p:nvPr/>
        </p:nvCxnSpPr>
        <p:spPr>
          <a:xfrm>
            <a:off x="42562" y="2652081"/>
            <a:ext cx="4864893" cy="1461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32" name="Connecteur droit 131">
            <a:extLst>
              <a:ext uri="{FF2B5EF4-FFF2-40B4-BE49-F238E27FC236}">
                <a16:creationId xmlns:a16="http://schemas.microsoft.com/office/drawing/2014/main" id="{9EB0B06D-7A46-461E-AB04-9991B1F5CE19}"/>
              </a:ext>
            </a:extLst>
          </p:cNvPr>
          <p:cNvCxnSpPr>
            <a:cxnSpLocks/>
          </p:cNvCxnSpPr>
          <p:nvPr/>
        </p:nvCxnSpPr>
        <p:spPr>
          <a:xfrm flipV="1">
            <a:off x="5006804" y="6414527"/>
            <a:ext cx="3992775" cy="27122"/>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35" name="Connecteur droit 134">
            <a:extLst>
              <a:ext uri="{FF2B5EF4-FFF2-40B4-BE49-F238E27FC236}">
                <a16:creationId xmlns:a16="http://schemas.microsoft.com/office/drawing/2014/main" id="{7531923E-817B-4659-BF05-DC439492E318}"/>
              </a:ext>
            </a:extLst>
          </p:cNvPr>
          <p:cNvCxnSpPr>
            <a:cxnSpLocks/>
          </p:cNvCxnSpPr>
          <p:nvPr/>
        </p:nvCxnSpPr>
        <p:spPr>
          <a:xfrm>
            <a:off x="61085" y="6037225"/>
            <a:ext cx="4864893" cy="1461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pic>
        <p:nvPicPr>
          <p:cNvPr id="8" name="Image 7">
            <a:extLst>
              <a:ext uri="{FF2B5EF4-FFF2-40B4-BE49-F238E27FC236}">
                <a16:creationId xmlns:a16="http://schemas.microsoft.com/office/drawing/2014/main" id="{94880CC8-2264-4BEF-8E5C-15453A60FA9B}"/>
              </a:ext>
            </a:extLst>
          </p:cNvPr>
          <p:cNvPicPr>
            <a:picLocks noChangeAspect="1"/>
          </p:cNvPicPr>
          <p:nvPr/>
        </p:nvPicPr>
        <p:blipFill>
          <a:blip r:embed="rId2"/>
          <a:stretch>
            <a:fillRect/>
          </a:stretch>
        </p:blipFill>
        <p:spPr>
          <a:xfrm>
            <a:off x="73118" y="3231757"/>
            <a:ext cx="4772368" cy="2746461"/>
          </a:xfrm>
          <a:prstGeom prst="rect">
            <a:avLst/>
          </a:prstGeom>
        </p:spPr>
      </p:pic>
      <p:sp>
        <p:nvSpPr>
          <p:cNvPr id="44" name="Rectangle 43">
            <a:extLst>
              <a:ext uri="{FF2B5EF4-FFF2-40B4-BE49-F238E27FC236}">
                <a16:creationId xmlns:a16="http://schemas.microsoft.com/office/drawing/2014/main" id="{CE744E3F-133D-4A70-952D-D8CF503F8D68}"/>
              </a:ext>
            </a:extLst>
          </p:cNvPr>
          <p:cNvSpPr/>
          <p:nvPr/>
        </p:nvSpPr>
        <p:spPr>
          <a:xfrm>
            <a:off x="6369213" y="3999520"/>
            <a:ext cx="786330" cy="17037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en-US" sz="900" dirty="0">
                <a:solidFill>
                  <a:srgbClr val="262626"/>
                </a:solidFill>
                <a:latin typeface="Wingdings"/>
                <a:ea typeface="Wingdings"/>
                <a:cs typeface="Wingdings"/>
                <a:sym typeface="Wingdings"/>
              </a:rPr>
              <a:t></a:t>
            </a:r>
            <a:r>
              <a:rPr lang="fr-FR" sz="900" dirty="0">
                <a:solidFill>
                  <a:srgbClr val="002060"/>
                </a:solidFill>
                <a:latin typeface="Calibri"/>
                <a:cs typeface="Calibri"/>
              </a:rPr>
              <a:t> 5 %</a:t>
            </a:r>
            <a:r>
              <a:rPr lang="fr-FR" sz="800" dirty="0">
                <a:solidFill>
                  <a:srgbClr val="002060"/>
                </a:solidFill>
                <a:latin typeface="Calibri"/>
                <a:cs typeface="Calibri"/>
              </a:rPr>
              <a:t> an</a:t>
            </a:r>
          </a:p>
        </p:txBody>
      </p:sp>
      <p:sp>
        <p:nvSpPr>
          <p:cNvPr id="50" name="Rectangle 49">
            <a:extLst>
              <a:ext uri="{FF2B5EF4-FFF2-40B4-BE49-F238E27FC236}">
                <a16:creationId xmlns:a16="http://schemas.microsoft.com/office/drawing/2014/main" id="{1A2BBA76-9C24-4569-860F-8EA666293D55}"/>
              </a:ext>
            </a:extLst>
          </p:cNvPr>
          <p:cNvSpPr/>
          <p:nvPr/>
        </p:nvSpPr>
        <p:spPr>
          <a:xfrm>
            <a:off x="6374362" y="4414574"/>
            <a:ext cx="786330" cy="170379"/>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en-US" sz="900" dirty="0">
                <a:solidFill>
                  <a:srgbClr val="262626"/>
                </a:solidFill>
                <a:latin typeface="Wingdings"/>
                <a:ea typeface="Wingdings"/>
                <a:cs typeface="Wingdings"/>
                <a:sym typeface="Wingdings"/>
              </a:rPr>
              <a:t></a:t>
            </a:r>
            <a:r>
              <a:rPr lang="fr-FR" sz="900" dirty="0">
                <a:solidFill>
                  <a:srgbClr val="002060"/>
                </a:solidFill>
                <a:latin typeface="Calibri"/>
                <a:cs typeface="Calibri"/>
              </a:rPr>
              <a:t> 7 %</a:t>
            </a:r>
            <a:r>
              <a:rPr lang="fr-FR" sz="800" dirty="0">
                <a:solidFill>
                  <a:srgbClr val="002060"/>
                </a:solidFill>
                <a:latin typeface="Calibri"/>
                <a:cs typeface="Calibri"/>
              </a:rPr>
              <a:t> an</a:t>
            </a:r>
          </a:p>
        </p:txBody>
      </p:sp>
      <p:sp>
        <p:nvSpPr>
          <p:cNvPr id="6" name="Rectangle 5">
            <a:extLst>
              <a:ext uri="{FF2B5EF4-FFF2-40B4-BE49-F238E27FC236}">
                <a16:creationId xmlns:a16="http://schemas.microsoft.com/office/drawing/2014/main" id="{5878B338-7390-4E47-B645-84B3085DE851}"/>
              </a:ext>
            </a:extLst>
          </p:cNvPr>
          <p:cNvSpPr/>
          <p:nvPr/>
        </p:nvSpPr>
        <p:spPr>
          <a:xfrm>
            <a:off x="7413238" y="1828378"/>
            <a:ext cx="1600318" cy="188656"/>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solidFill>
                  <a:srgbClr val="002060"/>
                </a:solidFill>
                <a:latin typeface="Calibri"/>
                <a:cs typeface="Calibri"/>
              </a:rPr>
              <a:t>Ville Inclusive</a:t>
            </a:r>
          </a:p>
        </p:txBody>
      </p:sp>
      <p:sp>
        <p:nvSpPr>
          <p:cNvPr id="27" name="Rectangle 26">
            <a:extLst>
              <a:ext uri="{FF2B5EF4-FFF2-40B4-BE49-F238E27FC236}">
                <a16:creationId xmlns:a16="http://schemas.microsoft.com/office/drawing/2014/main" id="{53F50D49-8BC4-4037-B27A-9CBB9BA05A9A}"/>
              </a:ext>
            </a:extLst>
          </p:cNvPr>
          <p:cNvSpPr/>
          <p:nvPr/>
        </p:nvSpPr>
        <p:spPr>
          <a:xfrm>
            <a:off x="7406114" y="2013950"/>
            <a:ext cx="1607441" cy="157587"/>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dirty="0">
                <a:solidFill>
                  <a:schemeClr val="tx1"/>
                </a:solidFill>
                <a:latin typeface="Calibri"/>
                <a:cs typeface="Calibri"/>
              </a:rPr>
              <a:t>…</a:t>
            </a:r>
          </a:p>
        </p:txBody>
      </p:sp>
      <p:sp>
        <p:nvSpPr>
          <p:cNvPr id="92" name="Rectangle 91">
            <a:extLst>
              <a:ext uri="{FF2B5EF4-FFF2-40B4-BE49-F238E27FC236}">
                <a16:creationId xmlns:a16="http://schemas.microsoft.com/office/drawing/2014/main" id="{5DA9EC7A-B94C-4FC5-B248-3978C96B2C85}"/>
              </a:ext>
            </a:extLst>
          </p:cNvPr>
          <p:cNvSpPr/>
          <p:nvPr/>
        </p:nvSpPr>
        <p:spPr>
          <a:xfrm>
            <a:off x="4996410" y="2527552"/>
            <a:ext cx="1366532" cy="189411"/>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err="1">
                <a:solidFill>
                  <a:srgbClr val="002060"/>
                </a:solidFill>
                <a:latin typeface="Calibri"/>
                <a:cs typeface="Calibri"/>
              </a:rPr>
              <a:t>Tx</a:t>
            </a:r>
            <a:r>
              <a:rPr lang="fr-FR" sz="900" dirty="0">
                <a:solidFill>
                  <a:srgbClr val="002060"/>
                </a:solidFill>
                <a:latin typeface="Calibri"/>
                <a:cs typeface="Calibri"/>
              </a:rPr>
              <a:t> satisfaction habitants</a:t>
            </a:r>
          </a:p>
        </p:txBody>
      </p:sp>
      <p:sp>
        <p:nvSpPr>
          <p:cNvPr id="93" name="Rectangle 92">
            <a:extLst>
              <a:ext uri="{FF2B5EF4-FFF2-40B4-BE49-F238E27FC236}">
                <a16:creationId xmlns:a16="http://schemas.microsoft.com/office/drawing/2014/main" id="{0A6AE155-3808-49D7-B7F8-3947B48EA8B7}"/>
              </a:ext>
            </a:extLst>
          </p:cNvPr>
          <p:cNvSpPr/>
          <p:nvPr/>
        </p:nvSpPr>
        <p:spPr>
          <a:xfrm>
            <a:off x="5003417" y="2711302"/>
            <a:ext cx="1341637" cy="190168"/>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err="1">
                <a:solidFill>
                  <a:srgbClr val="002060"/>
                </a:solidFill>
                <a:cs typeface="Calibri"/>
              </a:rPr>
              <a:t>Tx</a:t>
            </a:r>
            <a:r>
              <a:rPr lang="fr-FR" sz="900" dirty="0">
                <a:solidFill>
                  <a:srgbClr val="002060"/>
                </a:solidFill>
                <a:cs typeface="Calibri"/>
              </a:rPr>
              <a:t> de pauvreté / ville </a:t>
            </a:r>
            <a:endParaRPr lang="fr-FR" sz="900" dirty="0">
              <a:solidFill>
                <a:srgbClr val="002060"/>
              </a:solidFill>
              <a:latin typeface="Calibri"/>
              <a:cs typeface="Calibri"/>
            </a:endParaRPr>
          </a:p>
        </p:txBody>
      </p:sp>
      <p:sp>
        <p:nvSpPr>
          <p:cNvPr id="94" name="Rectangle 93">
            <a:extLst>
              <a:ext uri="{FF2B5EF4-FFF2-40B4-BE49-F238E27FC236}">
                <a16:creationId xmlns:a16="http://schemas.microsoft.com/office/drawing/2014/main" id="{09A75574-85D7-45B9-8064-B36A496A308E}"/>
              </a:ext>
            </a:extLst>
          </p:cNvPr>
          <p:cNvSpPr/>
          <p:nvPr/>
        </p:nvSpPr>
        <p:spPr>
          <a:xfrm>
            <a:off x="5007321" y="2900817"/>
            <a:ext cx="1341637" cy="19016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Nbre activités gratuites</a:t>
            </a:r>
          </a:p>
        </p:txBody>
      </p:sp>
      <p:sp>
        <p:nvSpPr>
          <p:cNvPr id="95" name="Rectangle 94">
            <a:extLst>
              <a:ext uri="{FF2B5EF4-FFF2-40B4-BE49-F238E27FC236}">
                <a16:creationId xmlns:a16="http://schemas.microsoft.com/office/drawing/2014/main" id="{1B0449C9-FE74-4403-A84D-AA6770DA8AE7}"/>
              </a:ext>
            </a:extLst>
          </p:cNvPr>
          <p:cNvSpPr/>
          <p:nvPr/>
        </p:nvSpPr>
        <p:spPr>
          <a:xfrm>
            <a:off x="4993648" y="3463515"/>
            <a:ext cx="1341637" cy="1901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err="1">
                <a:solidFill>
                  <a:srgbClr val="002060"/>
                </a:solidFill>
                <a:latin typeface="Calibri"/>
                <a:cs typeface="Calibri"/>
              </a:rPr>
              <a:t>Aug</a:t>
            </a:r>
            <a:r>
              <a:rPr lang="fr-FR" sz="900" dirty="0">
                <a:solidFill>
                  <a:srgbClr val="002060"/>
                </a:solidFill>
                <a:latin typeface="Calibri"/>
                <a:cs typeface="Calibri"/>
              </a:rPr>
              <a:t> revenus ville </a:t>
            </a:r>
          </a:p>
        </p:txBody>
      </p:sp>
      <p:sp>
        <p:nvSpPr>
          <p:cNvPr id="96" name="Rectangle 95">
            <a:extLst>
              <a:ext uri="{FF2B5EF4-FFF2-40B4-BE49-F238E27FC236}">
                <a16:creationId xmlns:a16="http://schemas.microsoft.com/office/drawing/2014/main" id="{D282C96A-62E8-4FE9-BF17-456E7369A6DD}"/>
              </a:ext>
            </a:extLst>
          </p:cNvPr>
          <p:cNvSpPr/>
          <p:nvPr/>
        </p:nvSpPr>
        <p:spPr>
          <a:xfrm>
            <a:off x="4983879" y="3815199"/>
            <a:ext cx="1341637" cy="1901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err="1">
                <a:solidFill>
                  <a:srgbClr val="002060"/>
                </a:solidFill>
                <a:latin typeface="Calibri"/>
                <a:cs typeface="Calibri"/>
              </a:rPr>
              <a:t>Tx</a:t>
            </a:r>
            <a:r>
              <a:rPr lang="fr-FR" sz="900" dirty="0">
                <a:solidFill>
                  <a:srgbClr val="002060"/>
                </a:solidFill>
                <a:latin typeface="Calibri"/>
                <a:cs typeface="Calibri"/>
              </a:rPr>
              <a:t> délinquance/violente</a:t>
            </a:r>
          </a:p>
        </p:txBody>
      </p:sp>
      <p:sp>
        <p:nvSpPr>
          <p:cNvPr id="97" name="Rectangle 96">
            <a:extLst>
              <a:ext uri="{FF2B5EF4-FFF2-40B4-BE49-F238E27FC236}">
                <a16:creationId xmlns:a16="http://schemas.microsoft.com/office/drawing/2014/main" id="{3AD35FAF-EFEA-409F-A5F2-5688D0B03EAF}"/>
              </a:ext>
            </a:extLst>
          </p:cNvPr>
          <p:cNvSpPr/>
          <p:nvPr/>
        </p:nvSpPr>
        <p:spPr>
          <a:xfrm>
            <a:off x="5003417" y="4166882"/>
            <a:ext cx="1341637" cy="286651"/>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Nbre de projets environnementaux</a:t>
            </a:r>
          </a:p>
        </p:txBody>
      </p:sp>
      <p:sp>
        <p:nvSpPr>
          <p:cNvPr id="99" name="Rectangle 98">
            <a:extLst>
              <a:ext uri="{FF2B5EF4-FFF2-40B4-BE49-F238E27FC236}">
                <a16:creationId xmlns:a16="http://schemas.microsoft.com/office/drawing/2014/main" id="{AC609DCF-27F3-4756-9990-642477CC96A7}"/>
              </a:ext>
            </a:extLst>
          </p:cNvPr>
          <p:cNvSpPr/>
          <p:nvPr/>
        </p:nvSpPr>
        <p:spPr>
          <a:xfrm>
            <a:off x="5013186" y="4468148"/>
            <a:ext cx="1341637" cy="138587"/>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cs typeface="Calibri"/>
              </a:rPr>
              <a:t>Empreinte carbone</a:t>
            </a:r>
          </a:p>
        </p:txBody>
      </p:sp>
      <p:sp>
        <p:nvSpPr>
          <p:cNvPr id="101" name="Rectangle 100">
            <a:extLst>
              <a:ext uri="{FF2B5EF4-FFF2-40B4-BE49-F238E27FC236}">
                <a16:creationId xmlns:a16="http://schemas.microsoft.com/office/drawing/2014/main" id="{309B0BFC-2225-4928-B7BA-5FBD2019EA95}"/>
              </a:ext>
            </a:extLst>
          </p:cNvPr>
          <p:cNvSpPr/>
          <p:nvPr/>
        </p:nvSpPr>
        <p:spPr>
          <a:xfrm>
            <a:off x="4989744" y="3987137"/>
            <a:ext cx="1341637" cy="1901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err="1">
                <a:solidFill>
                  <a:srgbClr val="002060"/>
                </a:solidFill>
                <a:latin typeface="Calibri"/>
                <a:cs typeface="Calibri"/>
              </a:rPr>
              <a:t>Tx</a:t>
            </a:r>
            <a:r>
              <a:rPr lang="fr-FR" sz="900" dirty="0">
                <a:solidFill>
                  <a:srgbClr val="002060"/>
                </a:solidFill>
                <a:latin typeface="Calibri"/>
                <a:cs typeface="Calibri"/>
              </a:rPr>
              <a:t> de pollution (air)</a:t>
            </a:r>
          </a:p>
        </p:txBody>
      </p:sp>
      <p:sp>
        <p:nvSpPr>
          <p:cNvPr id="102" name="Rectangle 101">
            <a:extLst>
              <a:ext uri="{FF2B5EF4-FFF2-40B4-BE49-F238E27FC236}">
                <a16:creationId xmlns:a16="http://schemas.microsoft.com/office/drawing/2014/main" id="{563C1133-75D0-4FA9-BF2F-53B2C1C116A1}"/>
              </a:ext>
            </a:extLst>
          </p:cNvPr>
          <p:cNvSpPr/>
          <p:nvPr/>
        </p:nvSpPr>
        <p:spPr>
          <a:xfrm>
            <a:off x="4996410" y="4650736"/>
            <a:ext cx="1341637" cy="190168"/>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b="0" i="0" u="none" strike="noStrike" baseline="0" dirty="0">
                <a:solidFill>
                  <a:srgbClr val="002060"/>
                </a:solidFill>
                <a:latin typeface="+mj-lt"/>
              </a:rPr>
              <a:t>μg/m³ concentration</a:t>
            </a:r>
            <a:endParaRPr lang="fr-FR" sz="900" dirty="0">
              <a:solidFill>
                <a:srgbClr val="002060"/>
              </a:solidFill>
              <a:latin typeface="+mj-lt"/>
              <a:cs typeface="Calibri"/>
            </a:endParaRPr>
          </a:p>
        </p:txBody>
      </p:sp>
      <p:sp>
        <p:nvSpPr>
          <p:cNvPr id="103" name="Rectangle 102">
            <a:extLst>
              <a:ext uri="{FF2B5EF4-FFF2-40B4-BE49-F238E27FC236}">
                <a16:creationId xmlns:a16="http://schemas.microsoft.com/office/drawing/2014/main" id="{AC2EBFBC-00A4-42BC-965F-750FD927CECA}"/>
              </a:ext>
            </a:extLst>
          </p:cNvPr>
          <p:cNvSpPr/>
          <p:nvPr/>
        </p:nvSpPr>
        <p:spPr>
          <a:xfrm>
            <a:off x="5000995" y="4878289"/>
            <a:ext cx="1341637" cy="19016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Nbre pers. malnutrition</a:t>
            </a:r>
          </a:p>
        </p:txBody>
      </p:sp>
      <p:sp>
        <p:nvSpPr>
          <p:cNvPr id="105" name="Rectangle 104">
            <a:extLst>
              <a:ext uri="{FF2B5EF4-FFF2-40B4-BE49-F238E27FC236}">
                <a16:creationId xmlns:a16="http://schemas.microsoft.com/office/drawing/2014/main" id="{BE2F6382-25FB-4D62-8136-9BC5A3B0F816}"/>
              </a:ext>
            </a:extLst>
          </p:cNvPr>
          <p:cNvSpPr/>
          <p:nvPr/>
        </p:nvSpPr>
        <p:spPr>
          <a:xfrm>
            <a:off x="5000995" y="3102717"/>
            <a:ext cx="1341637" cy="19016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Nbre Aixois 1 Prix, QPV </a:t>
            </a:r>
          </a:p>
        </p:txBody>
      </p:sp>
      <p:sp>
        <p:nvSpPr>
          <p:cNvPr id="114" name="Rectangle 113">
            <a:extLst>
              <a:ext uri="{FF2B5EF4-FFF2-40B4-BE49-F238E27FC236}">
                <a16:creationId xmlns:a16="http://schemas.microsoft.com/office/drawing/2014/main" id="{6015F6FA-F7DA-4033-B835-AAB61D5F8267}"/>
              </a:ext>
            </a:extLst>
          </p:cNvPr>
          <p:cNvSpPr/>
          <p:nvPr/>
        </p:nvSpPr>
        <p:spPr>
          <a:xfrm>
            <a:off x="5017656" y="5379547"/>
            <a:ext cx="1341637" cy="1901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Nbre partenaires, green</a:t>
            </a:r>
          </a:p>
        </p:txBody>
      </p:sp>
      <p:sp>
        <p:nvSpPr>
          <p:cNvPr id="116" name="Rectangle 115">
            <a:extLst>
              <a:ext uri="{FF2B5EF4-FFF2-40B4-BE49-F238E27FC236}">
                <a16:creationId xmlns:a16="http://schemas.microsoft.com/office/drawing/2014/main" id="{32C618BE-A123-4EB5-8CDB-CC84C611FE2E}"/>
              </a:ext>
            </a:extLst>
          </p:cNvPr>
          <p:cNvSpPr/>
          <p:nvPr/>
        </p:nvSpPr>
        <p:spPr>
          <a:xfrm>
            <a:off x="5044746" y="6220282"/>
            <a:ext cx="1341637" cy="1911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Nbre réunions Stratégie</a:t>
            </a:r>
          </a:p>
        </p:txBody>
      </p:sp>
      <p:sp>
        <p:nvSpPr>
          <p:cNvPr id="117" name="Rectangle 116">
            <a:extLst>
              <a:ext uri="{FF2B5EF4-FFF2-40B4-BE49-F238E27FC236}">
                <a16:creationId xmlns:a16="http://schemas.microsoft.com/office/drawing/2014/main" id="{95D2E4EE-2334-4521-97CF-20F5D486D001}"/>
              </a:ext>
            </a:extLst>
          </p:cNvPr>
          <p:cNvSpPr/>
          <p:nvPr/>
        </p:nvSpPr>
        <p:spPr>
          <a:xfrm>
            <a:off x="5031349" y="5694092"/>
            <a:ext cx="1341637" cy="2888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Nbre projets innovants issus des habitants</a:t>
            </a:r>
          </a:p>
        </p:txBody>
      </p:sp>
      <p:sp>
        <p:nvSpPr>
          <p:cNvPr id="119" name="Ellipse 118">
            <a:extLst>
              <a:ext uri="{FF2B5EF4-FFF2-40B4-BE49-F238E27FC236}">
                <a16:creationId xmlns:a16="http://schemas.microsoft.com/office/drawing/2014/main" id="{06D9ED77-050A-4224-9646-9C33A12DA902}"/>
              </a:ext>
            </a:extLst>
          </p:cNvPr>
          <p:cNvSpPr/>
          <p:nvPr/>
        </p:nvSpPr>
        <p:spPr>
          <a:xfrm>
            <a:off x="5873206" y="6550677"/>
            <a:ext cx="60318" cy="47149"/>
          </a:xfrm>
          <a:prstGeom prst="ellipse">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2060"/>
              </a:solidFill>
              <a:latin typeface="Calibri"/>
              <a:cs typeface="Calibri"/>
            </a:endParaRPr>
          </a:p>
        </p:txBody>
      </p:sp>
      <p:sp>
        <p:nvSpPr>
          <p:cNvPr id="121" name="Terminaison 108">
            <a:extLst>
              <a:ext uri="{FF2B5EF4-FFF2-40B4-BE49-F238E27FC236}">
                <a16:creationId xmlns:a16="http://schemas.microsoft.com/office/drawing/2014/main" id="{20B3860A-2A7A-4F49-90E7-56D46011C8A7}"/>
              </a:ext>
            </a:extLst>
          </p:cNvPr>
          <p:cNvSpPr/>
          <p:nvPr/>
        </p:nvSpPr>
        <p:spPr>
          <a:xfrm>
            <a:off x="4991687" y="2198641"/>
            <a:ext cx="1341637" cy="311317"/>
          </a:xfrm>
          <a:prstGeom prst="flowChartTerminator">
            <a:avLst/>
          </a:prstGeom>
          <a:solidFill>
            <a:srgbClr val="0099CC"/>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sz="1000" b="1" dirty="0">
              <a:solidFill>
                <a:schemeClr val="tx1"/>
              </a:solidFill>
              <a:latin typeface="Calibri"/>
              <a:cs typeface="Calibri"/>
            </a:endParaRPr>
          </a:p>
          <a:p>
            <a:pPr algn="ctr"/>
            <a:r>
              <a:rPr lang="fr-FR" sz="1000" b="1" dirty="0">
                <a:solidFill>
                  <a:schemeClr val="tx1"/>
                </a:solidFill>
                <a:latin typeface="Calibri"/>
                <a:cs typeface="Calibri"/>
              </a:rPr>
              <a:t>Indicateurs</a:t>
            </a:r>
          </a:p>
          <a:p>
            <a:pPr algn="ctr"/>
            <a:endParaRPr lang="fr-FR" sz="1000" b="1" dirty="0">
              <a:solidFill>
                <a:schemeClr val="tx1"/>
              </a:solidFill>
              <a:latin typeface="Calibri"/>
              <a:cs typeface="Calibri"/>
            </a:endParaRPr>
          </a:p>
        </p:txBody>
      </p:sp>
      <p:sp>
        <p:nvSpPr>
          <p:cNvPr id="122" name="Rectangle 121">
            <a:extLst>
              <a:ext uri="{FF2B5EF4-FFF2-40B4-BE49-F238E27FC236}">
                <a16:creationId xmlns:a16="http://schemas.microsoft.com/office/drawing/2014/main" id="{07F5C58D-FC5D-4E49-93F6-E9E1DB0C9269}"/>
              </a:ext>
            </a:extLst>
          </p:cNvPr>
          <p:cNvSpPr/>
          <p:nvPr/>
        </p:nvSpPr>
        <p:spPr>
          <a:xfrm>
            <a:off x="5013395" y="3264231"/>
            <a:ext cx="1341637" cy="1901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Aug. des emplois, ESS</a:t>
            </a:r>
          </a:p>
        </p:txBody>
      </p:sp>
      <p:sp>
        <p:nvSpPr>
          <p:cNvPr id="124" name="Rectangle 123">
            <a:extLst>
              <a:ext uri="{FF2B5EF4-FFF2-40B4-BE49-F238E27FC236}">
                <a16:creationId xmlns:a16="http://schemas.microsoft.com/office/drawing/2014/main" id="{547A725D-C1A9-42C6-A44E-8359B5102A1E}"/>
              </a:ext>
            </a:extLst>
          </p:cNvPr>
          <p:cNvSpPr/>
          <p:nvPr/>
        </p:nvSpPr>
        <p:spPr>
          <a:xfrm>
            <a:off x="4989744" y="3635453"/>
            <a:ext cx="1341637" cy="1901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Montant des aides</a:t>
            </a:r>
          </a:p>
        </p:txBody>
      </p:sp>
      <p:sp>
        <p:nvSpPr>
          <p:cNvPr id="125" name="Rectangle 124">
            <a:extLst>
              <a:ext uri="{FF2B5EF4-FFF2-40B4-BE49-F238E27FC236}">
                <a16:creationId xmlns:a16="http://schemas.microsoft.com/office/drawing/2014/main" id="{E5FFF2E0-1DE6-4E50-99FA-81B4512E1107}"/>
              </a:ext>
            </a:extLst>
          </p:cNvPr>
          <p:cNvSpPr/>
          <p:nvPr/>
        </p:nvSpPr>
        <p:spPr>
          <a:xfrm>
            <a:off x="5005378" y="5103085"/>
            <a:ext cx="1358859" cy="26060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Nbre personnes aidées – enfants/handicaps…</a:t>
            </a:r>
          </a:p>
        </p:txBody>
      </p:sp>
      <p:cxnSp>
        <p:nvCxnSpPr>
          <p:cNvPr id="126" name="Connecteur droit 125">
            <a:extLst>
              <a:ext uri="{FF2B5EF4-FFF2-40B4-BE49-F238E27FC236}">
                <a16:creationId xmlns:a16="http://schemas.microsoft.com/office/drawing/2014/main" id="{9A2B740B-2262-4009-8555-305D8133C62C}"/>
              </a:ext>
            </a:extLst>
          </p:cNvPr>
          <p:cNvCxnSpPr>
            <a:cxnSpLocks/>
            <a:stCxn id="121" idx="1"/>
          </p:cNvCxnSpPr>
          <p:nvPr/>
        </p:nvCxnSpPr>
        <p:spPr>
          <a:xfrm>
            <a:off x="4991687" y="2354300"/>
            <a:ext cx="15117" cy="4087349"/>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27" name="Connecteur droit 126">
            <a:extLst>
              <a:ext uri="{FF2B5EF4-FFF2-40B4-BE49-F238E27FC236}">
                <a16:creationId xmlns:a16="http://schemas.microsoft.com/office/drawing/2014/main" id="{510C1283-3744-4998-AEE4-79E10874FDF1}"/>
              </a:ext>
            </a:extLst>
          </p:cNvPr>
          <p:cNvCxnSpPr>
            <a:cxnSpLocks/>
          </p:cNvCxnSpPr>
          <p:nvPr/>
        </p:nvCxnSpPr>
        <p:spPr>
          <a:xfrm>
            <a:off x="6345054" y="2532170"/>
            <a:ext cx="12022" cy="3909479"/>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128" name="Rectangle 127">
            <a:extLst>
              <a:ext uri="{FF2B5EF4-FFF2-40B4-BE49-F238E27FC236}">
                <a16:creationId xmlns:a16="http://schemas.microsoft.com/office/drawing/2014/main" id="{1D7F0D92-E291-4990-917C-C26D5BC751FA}"/>
              </a:ext>
            </a:extLst>
          </p:cNvPr>
          <p:cNvSpPr/>
          <p:nvPr/>
        </p:nvSpPr>
        <p:spPr>
          <a:xfrm>
            <a:off x="5034977" y="5991909"/>
            <a:ext cx="1300307" cy="20711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Nb hbts concertation</a:t>
            </a:r>
          </a:p>
        </p:txBody>
      </p:sp>
      <p:sp>
        <p:nvSpPr>
          <p:cNvPr id="129" name="Rectangle 128">
            <a:extLst>
              <a:ext uri="{FF2B5EF4-FFF2-40B4-BE49-F238E27FC236}">
                <a16:creationId xmlns:a16="http://schemas.microsoft.com/office/drawing/2014/main" id="{144BB645-C155-4D00-9A93-C536264F9004}"/>
              </a:ext>
            </a:extLst>
          </p:cNvPr>
          <p:cNvSpPr/>
          <p:nvPr/>
        </p:nvSpPr>
        <p:spPr>
          <a:xfrm>
            <a:off x="5018028" y="5564167"/>
            <a:ext cx="1307487" cy="1299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sz="900" dirty="0">
                <a:solidFill>
                  <a:srgbClr val="002060"/>
                </a:solidFill>
                <a:latin typeface="Calibri"/>
                <a:cs typeface="Calibri"/>
              </a:rPr>
              <a:t>% Ecart Salaires H/F</a:t>
            </a:r>
          </a:p>
        </p:txBody>
      </p:sp>
      <p:cxnSp>
        <p:nvCxnSpPr>
          <p:cNvPr id="130" name="Connecteur droit 129">
            <a:extLst>
              <a:ext uri="{FF2B5EF4-FFF2-40B4-BE49-F238E27FC236}">
                <a16:creationId xmlns:a16="http://schemas.microsoft.com/office/drawing/2014/main" id="{E9C7F8EB-EA89-47A5-BC0C-0AA57076E369}"/>
              </a:ext>
            </a:extLst>
          </p:cNvPr>
          <p:cNvCxnSpPr>
            <a:cxnSpLocks/>
          </p:cNvCxnSpPr>
          <p:nvPr/>
        </p:nvCxnSpPr>
        <p:spPr>
          <a:xfrm>
            <a:off x="4918207" y="2674569"/>
            <a:ext cx="8786" cy="336996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2C7DC7FC-39F2-4F2F-AA36-4D1297229D81}"/>
              </a:ext>
            </a:extLst>
          </p:cNvPr>
          <p:cNvSpPr/>
          <p:nvPr/>
        </p:nvSpPr>
        <p:spPr>
          <a:xfrm>
            <a:off x="6372986" y="5990272"/>
            <a:ext cx="774323" cy="18748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charset="2"/>
              <a:buChar char="§"/>
            </a:pPr>
            <a:r>
              <a:rPr lang="fr-FR" sz="900" dirty="0">
                <a:solidFill>
                  <a:srgbClr val="002060"/>
                </a:solidFill>
                <a:latin typeface="Calibri"/>
                <a:cs typeface="Calibri"/>
              </a:rPr>
              <a:t>70 / an</a:t>
            </a:r>
          </a:p>
        </p:txBody>
      </p:sp>
    </p:spTree>
    <p:extLst>
      <p:ext uri="{BB962C8B-B14F-4D97-AF65-F5344CB8AC3E}">
        <p14:creationId xmlns:p14="http://schemas.microsoft.com/office/powerpoint/2010/main" val="3809628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086B59-3BBB-48C5-AD24-CCA2C9AE881D}"/>
              </a:ext>
            </a:extLst>
          </p:cNvPr>
          <p:cNvSpPr>
            <a:spLocks noGrp="1"/>
          </p:cNvSpPr>
          <p:nvPr>
            <p:ph type="title"/>
          </p:nvPr>
        </p:nvSpPr>
        <p:spPr/>
        <p:txBody>
          <a:bodyPr>
            <a:normAutofit fontScale="90000"/>
          </a:bodyPr>
          <a:lstStyle/>
          <a:p>
            <a:r>
              <a:rPr lang="fr-FR" dirty="0"/>
              <a:t>Approche pour la mise en œuvre </a:t>
            </a:r>
          </a:p>
        </p:txBody>
      </p:sp>
      <p:sp>
        <p:nvSpPr>
          <p:cNvPr id="3" name="Espace réservé du contenu 2">
            <a:extLst>
              <a:ext uri="{FF2B5EF4-FFF2-40B4-BE49-F238E27FC236}">
                <a16:creationId xmlns:a16="http://schemas.microsoft.com/office/drawing/2014/main" id="{E3E27276-0C2C-44B5-8899-E065920BE711}"/>
              </a:ext>
            </a:extLst>
          </p:cNvPr>
          <p:cNvSpPr>
            <a:spLocks noGrp="1"/>
          </p:cNvSpPr>
          <p:nvPr>
            <p:ph idx="1"/>
          </p:nvPr>
        </p:nvSpPr>
        <p:spPr/>
        <p:txBody>
          <a:bodyPr>
            <a:normAutofit fontScale="85000" lnSpcReduction="10000"/>
          </a:bodyPr>
          <a:lstStyle/>
          <a:p>
            <a:r>
              <a:rPr lang="fr-FR" dirty="0"/>
              <a:t>Création de 4 ou 5 axes stratégiques</a:t>
            </a:r>
          </a:p>
          <a:p>
            <a:r>
              <a:rPr lang="fr-FR" dirty="0"/>
              <a:t>3 séances de travail de 2h30 / 3h par axe stratégique</a:t>
            </a:r>
          </a:p>
          <a:p>
            <a:r>
              <a:rPr lang="fr-FR" dirty="0"/>
              <a:t>Création d’une feuille de route, avec objectifs, indicateurs et actions</a:t>
            </a:r>
          </a:p>
          <a:p>
            <a:r>
              <a:rPr lang="fr-FR" dirty="0"/>
              <a:t>Plan de communication et de conduite du changement </a:t>
            </a:r>
          </a:p>
          <a:p>
            <a:r>
              <a:rPr lang="fr-FR" dirty="0"/>
              <a:t>Préparation de l’évaluation en amont</a:t>
            </a:r>
          </a:p>
          <a:p>
            <a:r>
              <a:rPr lang="fr-FR" dirty="0"/>
              <a:t>Implication des citoyens et autres parties prenantes en amont, si possible</a:t>
            </a:r>
          </a:p>
          <a:p>
            <a:r>
              <a:rPr lang="fr-FR" dirty="0"/>
              <a:t>Suivi et maintien de la dynamique</a:t>
            </a:r>
          </a:p>
        </p:txBody>
      </p:sp>
    </p:spTree>
    <p:extLst>
      <p:ext uri="{BB962C8B-B14F-4D97-AF65-F5344CB8AC3E}">
        <p14:creationId xmlns:p14="http://schemas.microsoft.com/office/powerpoint/2010/main" val="37109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B621F31-03EC-4BB2-98DF-0397AB132550}"/>
              </a:ext>
            </a:extLst>
          </p:cNvPr>
          <p:cNvPicPr/>
          <p:nvPr/>
        </p:nvPicPr>
        <p:blipFill rotWithShape="1">
          <a:blip r:embed="rId2" cstate="print">
            <a:extLst>
              <a:ext uri="{28A0092B-C50C-407E-A947-70E740481C1C}">
                <a14:useLocalDpi xmlns:a14="http://schemas.microsoft.com/office/drawing/2010/main" val="0"/>
              </a:ext>
            </a:extLst>
          </a:blip>
          <a:srcRect l="12750" r="12750"/>
          <a:stretch/>
        </p:blipFill>
        <p:spPr bwMode="auto">
          <a:xfrm>
            <a:off x="1182500" y="1810692"/>
            <a:ext cx="7073731" cy="4652252"/>
          </a:xfrm>
          <a:prstGeom prst="rect">
            <a:avLst/>
          </a:prstGeom>
          <a:noFill/>
          <a:ln>
            <a:noFill/>
          </a:ln>
        </p:spPr>
      </p:pic>
    </p:spTree>
    <p:extLst>
      <p:ext uri="{BB962C8B-B14F-4D97-AF65-F5344CB8AC3E}">
        <p14:creationId xmlns:p14="http://schemas.microsoft.com/office/powerpoint/2010/main" val="1541951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0C37D1AF-0516-4EDE-A6A2-38DB8062E63C}"/>
              </a:ext>
            </a:extLst>
          </p:cNvPr>
          <p:cNvSpPr>
            <a:spLocks noGrp="1"/>
          </p:cNvSpPr>
          <p:nvPr>
            <p:ph idx="1"/>
          </p:nvPr>
        </p:nvSpPr>
        <p:spPr>
          <a:xfrm>
            <a:off x="497114" y="2017486"/>
            <a:ext cx="8407400" cy="4384675"/>
          </a:xfrm>
        </p:spPr>
        <p:txBody>
          <a:bodyPr>
            <a:normAutofit/>
          </a:bodyPr>
          <a:lstStyle/>
          <a:p>
            <a:pPr marL="0" indent="0">
              <a:buNone/>
            </a:pPr>
            <a:r>
              <a:rPr lang="fr-FR" dirty="0">
                <a:solidFill>
                  <a:srgbClr val="0070C0"/>
                </a:solidFill>
              </a:rPr>
              <a:t>Prochainement : </a:t>
            </a:r>
          </a:p>
          <a:p>
            <a:pPr marL="0" indent="0">
              <a:buNone/>
            </a:pPr>
            <a:endParaRPr lang="fr-FR" dirty="0"/>
          </a:p>
          <a:p>
            <a:r>
              <a:rPr lang="fr-FR" sz="2400" dirty="0"/>
              <a:t>Agir pour un Monde Durable. Collectivités,  Entreprises et Citoyens : réussir les ODD –</a:t>
            </a:r>
            <a:r>
              <a:rPr lang="fr-FR" sz="2400" i="1" dirty="0"/>
              <a:t> livre (en cours de création)</a:t>
            </a:r>
          </a:p>
          <a:p>
            <a:r>
              <a:rPr lang="fr-FR" sz="2400" dirty="0"/>
              <a:t>Création de Villes durables ODD : 2 villes en France, 1 ville au Sénégal, au Maroc, au Mali, au Burkina, 1 village du Millénaire ODD au Niger</a:t>
            </a:r>
          </a:p>
          <a:p>
            <a:r>
              <a:rPr lang="fr-FR" sz="2400" dirty="0"/>
              <a:t>A votre disposition pour des interventions au sein des entreprises et collectivités</a:t>
            </a:r>
          </a:p>
          <a:p>
            <a:r>
              <a:rPr lang="fr-FR" sz="2400" dirty="0"/>
              <a:t>Une conférence Elu &amp; ODD, à Paris, à Annemasse, etc. </a:t>
            </a:r>
          </a:p>
          <a:p>
            <a:endParaRPr lang="fr-FR" dirty="0"/>
          </a:p>
        </p:txBody>
      </p:sp>
    </p:spTree>
    <p:extLst>
      <p:ext uri="{BB962C8B-B14F-4D97-AF65-F5344CB8AC3E}">
        <p14:creationId xmlns:p14="http://schemas.microsoft.com/office/powerpoint/2010/main" val="3134967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7CDD3E-2B44-477E-8FC2-32A25E9BDBE1}"/>
              </a:ext>
            </a:extLst>
          </p:cNvPr>
          <p:cNvSpPr>
            <a:spLocks noGrp="1"/>
          </p:cNvSpPr>
          <p:nvPr>
            <p:ph type="ctrTitle"/>
          </p:nvPr>
        </p:nvSpPr>
        <p:spPr>
          <a:xfrm>
            <a:off x="449943" y="2232025"/>
            <a:ext cx="8255000" cy="1470025"/>
          </a:xfrm>
        </p:spPr>
        <p:txBody>
          <a:bodyPr>
            <a:normAutofit fontScale="90000"/>
          </a:bodyPr>
          <a:lstStyle/>
          <a:p>
            <a:r>
              <a:rPr lang="fr-FR" dirty="0"/>
              <a:t>Merci beaucoup pour votre attention et votre intérêt pour les ODD !</a:t>
            </a:r>
          </a:p>
        </p:txBody>
      </p:sp>
      <p:sp>
        <p:nvSpPr>
          <p:cNvPr id="3" name="Sous-titre 2">
            <a:extLst>
              <a:ext uri="{FF2B5EF4-FFF2-40B4-BE49-F238E27FC236}">
                <a16:creationId xmlns:a16="http://schemas.microsoft.com/office/drawing/2014/main" id="{D81FF41E-7C0C-42C4-974E-5F55237443FE}"/>
              </a:ext>
            </a:extLst>
          </p:cNvPr>
          <p:cNvSpPr>
            <a:spLocks noGrp="1"/>
          </p:cNvSpPr>
          <p:nvPr>
            <p:ph type="subTitle" idx="1"/>
          </p:nvPr>
        </p:nvSpPr>
        <p:spPr>
          <a:xfrm>
            <a:off x="685800" y="4147457"/>
            <a:ext cx="7772400" cy="1752600"/>
          </a:xfrm>
        </p:spPr>
        <p:txBody>
          <a:bodyPr>
            <a:normAutofit fontScale="92500" lnSpcReduction="20000"/>
          </a:bodyPr>
          <a:lstStyle/>
          <a:p>
            <a:r>
              <a:rPr lang="fr-FR" dirty="0">
                <a:solidFill>
                  <a:srgbClr val="0070C0"/>
                </a:solidFill>
              </a:rPr>
              <a:t>Pascale Fressoz</a:t>
            </a:r>
          </a:p>
          <a:p>
            <a:r>
              <a:rPr lang="fr-FR" dirty="0"/>
              <a:t>AIODD</a:t>
            </a:r>
          </a:p>
          <a:p>
            <a:r>
              <a:rPr lang="fr-FR" sz="1400" dirty="0"/>
              <a:t>Email : </a:t>
            </a:r>
            <a:r>
              <a:rPr lang="fr-FR" sz="1400" dirty="0">
                <a:hlinkClick r:id="rId2"/>
              </a:rPr>
              <a:t>aiodd.pascalefressoz@gmail.com</a:t>
            </a:r>
            <a:endParaRPr lang="fr-FR" sz="1400" dirty="0"/>
          </a:p>
          <a:p>
            <a:r>
              <a:rPr lang="fr-FR" sz="1400" dirty="0"/>
              <a:t>Tel  +33.6.73.96.04.03</a:t>
            </a:r>
          </a:p>
          <a:p>
            <a:endParaRPr lang="fr-FR" sz="1400" dirty="0"/>
          </a:p>
          <a:p>
            <a:r>
              <a:rPr lang="fr-FR" sz="1600" dirty="0"/>
              <a:t>aiodd.org</a:t>
            </a:r>
          </a:p>
        </p:txBody>
      </p:sp>
    </p:spTree>
    <p:extLst>
      <p:ext uri="{BB962C8B-B14F-4D97-AF65-F5344CB8AC3E}">
        <p14:creationId xmlns:p14="http://schemas.microsoft.com/office/powerpoint/2010/main" val="2576616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228600"/>
            <a:ext cx="7578424" cy="990600"/>
          </a:xfrm>
        </p:spPr>
        <p:txBody>
          <a:bodyPr/>
          <a:lstStyle/>
          <a:p>
            <a:pPr algn="ctr"/>
            <a:endParaRPr lang="fr-FR" dirty="0"/>
          </a:p>
        </p:txBody>
      </p:sp>
      <p:sp>
        <p:nvSpPr>
          <p:cNvPr id="4" name="Espace réservé du numéro de diapositive 3"/>
          <p:cNvSpPr>
            <a:spLocks noGrp="1"/>
          </p:cNvSpPr>
          <p:nvPr>
            <p:ph type="sldNum" sz="quarter" idx="12"/>
          </p:nvPr>
        </p:nvSpPr>
        <p:spPr/>
        <p:txBody>
          <a:bodyPr>
            <a:normAutofit/>
          </a:bodyPr>
          <a:lstStyle/>
          <a:p>
            <a:fld id="{10AEE9AD-F4FF-4764-80EE-361AF9301FC2}" type="slidenum">
              <a:rPr lang="fr-FR" smtClean="0"/>
              <a:pPr/>
              <a:t>3</a:t>
            </a:fld>
            <a:endParaRPr lang="fr-FR"/>
          </a:p>
        </p:txBody>
      </p:sp>
      <p:sp>
        <p:nvSpPr>
          <p:cNvPr id="5" name="Espace réservé du contenu 4"/>
          <p:cNvSpPr>
            <a:spLocks noGrp="1"/>
          </p:cNvSpPr>
          <p:nvPr>
            <p:ph sz="quarter" idx="1"/>
          </p:nvPr>
        </p:nvSpPr>
        <p:spPr>
          <a:xfrm>
            <a:off x="313601" y="2362070"/>
            <a:ext cx="8516797" cy="4523779"/>
          </a:xfrm>
        </p:spPr>
        <p:txBody>
          <a:bodyPr>
            <a:normAutofit/>
          </a:bodyPr>
          <a:lstStyle/>
          <a:p>
            <a:r>
              <a:rPr lang="fr-FR" sz="1600" b="1" dirty="0"/>
              <a:t>Plus de 1 290 actions de sensibilisation </a:t>
            </a:r>
            <a:r>
              <a:rPr lang="fr-FR" sz="1600" dirty="0"/>
              <a:t>organisées pour sensibiliser aux OMD puis aux ODD</a:t>
            </a:r>
          </a:p>
          <a:p>
            <a:r>
              <a:rPr lang="fr-FR" sz="1600" b="1" dirty="0"/>
              <a:t>50 projets ou programmes</a:t>
            </a:r>
            <a:r>
              <a:rPr lang="fr-FR" sz="1600" dirty="0"/>
              <a:t> soutenus sur le terrain</a:t>
            </a:r>
          </a:p>
          <a:p>
            <a:r>
              <a:rPr lang="fr-FR" sz="1600" dirty="0"/>
              <a:t>Certaines antennes reconnues comme des ONG </a:t>
            </a:r>
            <a:r>
              <a:rPr lang="fr-FR" sz="1600" b="1" dirty="0"/>
              <a:t>partenaires officiels du PNUD </a:t>
            </a:r>
          </a:p>
          <a:p>
            <a:r>
              <a:rPr lang="fr-FR" sz="1600" dirty="0"/>
              <a:t>Nombreux contacts au niveau des </a:t>
            </a:r>
            <a:r>
              <a:rPr lang="fr-FR" sz="1600" b="1" dirty="0"/>
              <a:t>agences onusiennes et ministères</a:t>
            </a:r>
            <a:endParaRPr lang="fr-FR" sz="1600" dirty="0"/>
          </a:p>
          <a:p>
            <a:r>
              <a:rPr lang="fr-FR" sz="1600" dirty="0"/>
              <a:t>Des </a:t>
            </a:r>
            <a:r>
              <a:rPr lang="fr-FR" sz="1600" b="1" dirty="0"/>
              <a:t>marques de reconnaissance </a:t>
            </a:r>
            <a:r>
              <a:rPr lang="fr-FR" sz="1600" dirty="0"/>
              <a:t>dont la légion d'honneur </a:t>
            </a:r>
          </a:p>
          <a:p>
            <a:r>
              <a:rPr lang="fr-FR" sz="1600" dirty="0"/>
              <a:t>Partenaires au niveau de certains pays : </a:t>
            </a:r>
            <a:r>
              <a:rPr lang="fr-FR" sz="1600" b="1" dirty="0"/>
              <a:t>UNICEF, PNUD, Microsoft, Orange</a:t>
            </a:r>
            <a:r>
              <a:rPr lang="fr-FR" sz="1600" dirty="0"/>
              <a:t>, </a:t>
            </a:r>
            <a:r>
              <a:rPr lang="fr-FR" sz="1600" b="1" dirty="0"/>
              <a:t>OIF, </a:t>
            </a:r>
            <a:r>
              <a:rPr lang="fr-FR" sz="1600" dirty="0"/>
              <a:t>etc. </a:t>
            </a:r>
          </a:p>
          <a:p>
            <a:endParaRPr lang="fr-FR" sz="1400" dirty="0"/>
          </a:p>
        </p:txBody>
      </p:sp>
      <p:pic>
        <p:nvPicPr>
          <p:cNvPr id="3" name="Image 2" descr="P1530826.JPG"/>
          <p:cNvPicPr>
            <a:picLocks noChangeAspect="1"/>
          </p:cNvPicPr>
          <p:nvPr/>
        </p:nvPicPr>
        <p:blipFill rotWithShape="1">
          <a:blip r:embed="rId2" cstate="print">
            <a:extLst>
              <a:ext uri="{28A0092B-C50C-407E-A947-70E740481C1C}">
                <a14:useLocalDpi xmlns:a14="http://schemas.microsoft.com/office/drawing/2010/main" val="0"/>
              </a:ext>
            </a:extLst>
          </a:blip>
          <a:srcRect l="13940" t="1568" r="18104" b="1"/>
          <a:stretch/>
        </p:blipFill>
        <p:spPr>
          <a:xfrm>
            <a:off x="1835696" y="4755039"/>
            <a:ext cx="1834679" cy="2132856"/>
          </a:xfrm>
          <a:prstGeom prst="rect">
            <a:avLst/>
          </a:prstGeom>
        </p:spPr>
      </p:pic>
      <p:pic>
        <p:nvPicPr>
          <p:cNvPr id="8" name="Image 7" descr="hager chérif 3.jpg"/>
          <p:cNvPicPr>
            <a:picLocks noChangeAspect="1"/>
          </p:cNvPicPr>
          <p:nvPr/>
        </p:nvPicPr>
        <p:blipFill rotWithShape="1">
          <a:blip r:embed="rId3" cstate="print">
            <a:extLst>
              <a:ext uri="{28A0092B-C50C-407E-A947-70E740481C1C}">
                <a14:useLocalDpi xmlns:a14="http://schemas.microsoft.com/office/drawing/2010/main" val="0"/>
              </a:ext>
            </a:extLst>
          </a:blip>
          <a:srcRect r="4249" b="14740"/>
          <a:stretch/>
        </p:blipFill>
        <p:spPr>
          <a:xfrm>
            <a:off x="3784402" y="4760398"/>
            <a:ext cx="1723702" cy="2125451"/>
          </a:xfrm>
          <a:prstGeom prst="rect">
            <a:avLst/>
          </a:prstGeom>
        </p:spPr>
      </p:pic>
      <p:sp>
        <p:nvSpPr>
          <p:cNvPr id="9" name="Rectangle 8"/>
          <p:cNvSpPr/>
          <p:nvPr/>
        </p:nvSpPr>
        <p:spPr>
          <a:xfrm>
            <a:off x="3891906" y="6525344"/>
            <a:ext cx="1512168" cy="26064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a:solidFill>
                  <a:srgbClr val="000000"/>
                </a:solidFill>
              </a:rPr>
              <a:t>Hager Chérif, Tunisie</a:t>
            </a:r>
          </a:p>
        </p:txBody>
      </p:sp>
      <p:sp>
        <p:nvSpPr>
          <p:cNvPr id="10" name="Rectangle 9"/>
          <p:cNvSpPr/>
          <p:nvPr/>
        </p:nvSpPr>
        <p:spPr>
          <a:xfrm>
            <a:off x="2051720" y="6525344"/>
            <a:ext cx="1440160" cy="26064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a:solidFill>
                  <a:schemeClr val="tx1"/>
                </a:solidFill>
              </a:rPr>
              <a:t>Cissé Cheikh, Sénégal</a:t>
            </a:r>
          </a:p>
        </p:txBody>
      </p:sp>
      <p:pic>
        <p:nvPicPr>
          <p:cNvPr id="16" name="Image 15"/>
          <p:cNvPicPr>
            <a:picLocks noChangeAspect="1"/>
          </p:cNvPicPr>
          <p:nvPr/>
        </p:nvPicPr>
        <p:blipFill rotWithShape="1">
          <a:blip r:embed="rId4" cstate="print"/>
          <a:srcRect l="1" r="13207"/>
          <a:stretch/>
        </p:blipFill>
        <p:spPr>
          <a:xfrm>
            <a:off x="5603377" y="4781288"/>
            <a:ext cx="1812431" cy="2088232"/>
          </a:xfrm>
          <a:prstGeom prst="rect">
            <a:avLst/>
          </a:prstGeom>
        </p:spPr>
      </p:pic>
      <p:sp>
        <p:nvSpPr>
          <p:cNvPr id="17" name="Rectangle 16"/>
          <p:cNvSpPr/>
          <p:nvPr/>
        </p:nvSpPr>
        <p:spPr>
          <a:xfrm>
            <a:off x="5759624" y="6525344"/>
            <a:ext cx="1512168" cy="26064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a:solidFill>
                  <a:srgbClr val="000000"/>
                </a:solidFill>
              </a:rPr>
              <a:t>Dilip </a:t>
            </a:r>
            <a:r>
              <a:rPr lang="fr-FR" sz="1000" dirty="0" err="1">
                <a:solidFill>
                  <a:srgbClr val="000000"/>
                </a:solidFill>
              </a:rPr>
              <a:t>Patnaik</a:t>
            </a:r>
            <a:r>
              <a:rPr lang="fr-FR" sz="1000" dirty="0">
                <a:solidFill>
                  <a:srgbClr val="000000"/>
                </a:solidFill>
              </a:rPr>
              <a:t>, Inde</a:t>
            </a:r>
          </a:p>
        </p:txBody>
      </p:sp>
      <p:sp>
        <p:nvSpPr>
          <p:cNvPr id="15" name="Titre 1"/>
          <p:cNvSpPr txBox="1">
            <a:spLocks/>
          </p:cNvSpPr>
          <p:nvPr/>
        </p:nvSpPr>
        <p:spPr>
          <a:xfrm>
            <a:off x="81547" y="1306953"/>
            <a:ext cx="8928992" cy="990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a:t>Alliance Internationale pour les ODD</a:t>
            </a:r>
          </a:p>
          <a:p>
            <a:r>
              <a:rPr lang="fr-FR" sz="2400" dirty="0"/>
              <a:t>20 pays</a:t>
            </a:r>
          </a:p>
        </p:txBody>
      </p:sp>
      <p:pic>
        <p:nvPicPr>
          <p:cNvPr id="22" name="Image 21"/>
          <p:cNvPicPr>
            <a:picLocks noChangeAspect="1"/>
          </p:cNvPicPr>
          <p:nvPr/>
        </p:nvPicPr>
        <p:blipFill rotWithShape="1">
          <a:blip r:embed="rId5" cstate="print"/>
          <a:srcRect t="4997" b="12684"/>
          <a:stretch/>
        </p:blipFill>
        <p:spPr>
          <a:xfrm>
            <a:off x="-4279088" y="4888132"/>
            <a:ext cx="1656184" cy="2108098"/>
          </a:xfrm>
          <a:prstGeom prst="rect">
            <a:avLst/>
          </a:prstGeom>
        </p:spPr>
      </p:pic>
      <p:pic>
        <p:nvPicPr>
          <p:cNvPr id="11" name="Image 10">
            <a:extLst>
              <a:ext uri="{FF2B5EF4-FFF2-40B4-BE49-F238E27FC236}">
                <a16:creationId xmlns:a16="http://schemas.microsoft.com/office/drawing/2014/main" id="{BAFDD3C0-C44B-4A30-BE2A-D1904DC8F279}"/>
              </a:ext>
            </a:extLst>
          </p:cNvPr>
          <p:cNvPicPr>
            <a:picLocks noChangeAspect="1"/>
          </p:cNvPicPr>
          <p:nvPr/>
        </p:nvPicPr>
        <p:blipFill>
          <a:blip r:embed="rId6"/>
          <a:stretch>
            <a:fillRect/>
          </a:stretch>
        </p:blipFill>
        <p:spPr>
          <a:xfrm>
            <a:off x="10689923" y="4888132"/>
            <a:ext cx="3543300" cy="4429125"/>
          </a:xfrm>
          <a:prstGeom prst="rect">
            <a:avLst/>
          </a:prstGeom>
        </p:spPr>
      </p:pic>
      <p:pic>
        <p:nvPicPr>
          <p:cNvPr id="13" name="Image 12">
            <a:extLst>
              <a:ext uri="{FF2B5EF4-FFF2-40B4-BE49-F238E27FC236}">
                <a16:creationId xmlns:a16="http://schemas.microsoft.com/office/drawing/2014/main" id="{B4B560FD-BA00-44E2-BED0-1026499E14EF}"/>
              </a:ext>
            </a:extLst>
          </p:cNvPr>
          <p:cNvPicPr>
            <a:picLocks noChangeAspect="1"/>
          </p:cNvPicPr>
          <p:nvPr/>
        </p:nvPicPr>
        <p:blipFill rotWithShape="1">
          <a:blip r:embed="rId7"/>
          <a:srcRect l="5813" t="2164" r="14213"/>
          <a:stretch/>
        </p:blipFill>
        <p:spPr>
          <a:xfrm>
            <a:off x="168895" y="4731573"/>
            <a:ext cx="1523518" cy="2154275"/>
          </a:xfrm>
          <a:prstGeom prst="rect">
            <a:avLst/>
          </a:prstGeom>
        </p:spPr>
      </p:pic>
      <p:pic>
        <p:nvPicPr>
          <p:cNvPr id="51" name="Image 50">
            <a:extLst>
              <a:ext uri="{FF2B5EF4-FFF2-40B4-BE49-F238E27FC236}">
                <a16:creationId xmlns:a16="http://schemas.microsoft.com/office/drawing/2014/main" id="{6FB07476-C241-4AC4-92F8-B22C0D57F78F}"/>
              </a:ext>
            </a:extLst>
          </p:cNvPr>
          <p:cNvPicPr>
            <a:picLocks noChangeAspect="1"/>
          </p:cNvPicPr>
          <p:nvPr/>
        </p:nvPicPr>
        <p:blipFill>
          <a:blip r:embed="rId8"/>
          <a:stretch>
            <a:fillRect/>
          </a:stretch>
        </p:blipFill>
        <p:spPr>
          <a:xfrm>
            <a:off x="7550236" y="4781288"/>
            <a:ext cx="1344513" cy="1792684"/>
          </a:xfrm>
          <a:prstGeom prst="rect">
            <a:avLst/>
          </a:prstGeom>
        </p:spPr>
      </p:pic>
      <p:pic>
        <p:nvPicPr>
          <p:cNvPr id="59" name="Image 58">
            <a:extLst>
              <a:ext uri="{FF2B5EF4-FFF2-40B4-BE49-F238E27FC236}">
                <a16:creationId xmlns:a16="http://schemas.microsoft.com/office/drawing/2014/main" id="{6D44B027-813D-4BDD-97DA-867B0E12C5C5}"/>
              </a:ext>
            </a:extLst>
          </p:cNvPr>
          <p:cNvPicPr>
            <a:picLocks noChangeAspect="1"/>
          </p:cNvPicPr>
          <p:nvPr/>
        </p:nvPicPr>
        <p:blipFill>
          <a:blip r:embed="rId9"/>
          <a:stretch>
            <a:fillRect/>
          </a:stretch>
        </p:blipFill>
        <p:spPr>
          <a:xfrm>
            <a:off x="11544000" y="-202800"/>
            <a:ext cx="3886200" cy="6781800"/>
          </a:xfrm>
          <a:prstGeom prst="rect">
            <a:avLst/>
          </a:prstGeom>
        </p:spPr>
      </p:pic>
      <p:pic>
        <p:nvPicPr>
          <p:cNvPr id="61" name="Image 60">
            <a:extLst>
              <a:ext uri="{FF2B5EF4-FFF2-40B4-BE49-F238E27FC236}">
                <a16:creationId xmlns:a16="http://schemas.microsoft.com/office/drawing/2014/main" id="{639B9036-9981-4C7A-BB4E-B4CB96FDCC22}"/>
              </a:ext>
            </a:extLst>
          </p:cNvPr>
          <p:cNvPicPr>
            <a:picLocks noChangeAspect="1"/>
          </p:cNvPicPr>
          <p:nvPr/>
        </p:nvPicPr>
        <p:blipFill>
          <a:blip r:embed="rId10"/>
          <a:stretch>
            <a:fillRect/>
          </a:stretch>
        </p:blipFill>
        <p:spPr>
          <a:xfrm>
            <a:off x="-5907298" y="4685452"/>
            <a:ext cx="5141705" cy="6858000"/>
          </a:xfrm>
          <a:prstGeom prst="rect">
            <a:avLst/>
          </a:prstGeom>
        </p:spPr>
      </p:pic>
      <p:pic>
        <p:nvPicPr>
          <p:cNvPr id="63" name="Image 62">
            <a:extLst>
              <a:ext uri="{FF2B5EF4-FFF2-40B4-BE49-F238E27FC236}">
                <a16:creationId xmlns:a16="http://schemas.microsoft.com/office/drawing/2014/main" id="{7BFE2BF8-AF36-448A-9417-4BF8BB76C68C}"/>
              </a:ext>
            </a:extLst>
          </p:cNvPr>
          <p:cNvPicPr>
            <a:picLocks noChangeAspect="1"/>
          </p:cNvPicPr>
          <p:nvPr/>
        </p:nvPicPr>
        <p:blipFill>
          <a:blip r:embed="rId11"/>
          <a:stretch>
            <a:fillRect/>
          </a:stretch>
        </p:blipFill>
        <p:spPr>
          <a:xfrm>
            <a:off x="-2936590" y="1712111"/>
            <a:ext cx="2305050" cy="3276600"/>
          </a:xfrm>
          <a:prstGeom prst="rect">
            <a:avLst/>
          </a:prstGeom>
        </p:spPr>
      </p:pic>
      <p:sp>
        <p:nvSpPr>
          <p:cNvPr id="71" name="Rectangle 70">
            <a:extLst>
              <a:ext uri="{FF2B5EF4-FFF2-40B4-BE49-F238E27FC236}">
                <a16:creationId xmlns:a16="http://schemas.microsoft.com/office/drawing/2014/main" id="{65BCC662-016B-4172-9414-132AB312023E}"/>
              </a:ext>
            </a:extLst>
          </p:cNvPr>
          <p:cNvSpPr/>
          <p:nvPr/>
        </p:nvSpPr>
        <p:spPr>
          <a:xfrm>
            <a:off x="156036" y="6494181"/>
            <a:ext cx="1440160" cy="33265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err="1">
                <a:solidFill>
                  <a:schemeClr val="tx1"/>
                </a:solidFill>
              </a:rPr>
              <a:t>Chany</a:t>
            </a:r>
            <a:r>
              <a:rPr lang="fr-FR" sz="1000" dirty="0">
                <a:solidFill>
                  <a:schemeClr val="tx1"/>
                </a:solidFill>
              </a:rPr>
              <a:t> </a:t>
            </a:r>
            <a:r>
              <a:rPr lang="fr-FR" sz="1000" dirty="0" err="1">
                <a:solidFill>
                  <a:schemeClr val="tx1"/>
                </a:solidFill>
              </a:rPr>
              <a:t>Koya</a:t>
            </a:r>
            <a:r>
              <a:rPr lang="fr-FR" sz="1000" dirty="0">
                <a:solidFill>
                  <a:schemeClr val="tx1"/>
                </a:solidFill>
              </a:rPr>
              <a:t>, Côte d’Ivoire</a:t>
            </a:r>
          </a:p>
        </p:txBody>
      </p:sp>
      <p:sp>
        <p:nvSpPr>
          <p:cNvPr id="73" name="Rectangle 72">
            <a:extLst>
              <a:ext uri="{FF2B5EF4-FFF2-40B4-BE49-F238E27FC236}">
                <a16:creationId xmlns:a16="http://schemas.microsoft.com/office/drawing/2014/main" id="{A7CCCB28-61B7-44C0-A0D6-517B9DEF8362}"/>
              </a:ext>
            </a:extLst>
          </p:cNvPr>
          <p:cNvSpPr/>
          <p:nvPr/>
        </p:nvSpPr>
        <p:spPr>
          <a:xfrm>
            <a:off x="7573543" y="6521774"/>
            <a:ext cx="1321206" cy="26064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a:solidFill>
                  <a:schemeClr val="tx1"/>
                </a:solidFill>
              </a:rPr>
              <a:t>Guida </a:t>
            </a:r>
            <a:r>
              <a:rPr lang="fr-FR" sz="1000" dirty="0" err="1">
                <a:solidFill>
                  <a:schemeClr val="tx1"/>
                </a:solidFill>
              </a:rPr>
              <a:t>Seyo</a:t>
            </a:r>
            <a:r>
              <a:rPr lang="fr-FR" sz="1000" dirty="0">
                <a:solidFill>
                  <a:schemeClr val="tx1"/>
                </a:solidFill>
              </a:rPr>
              <a:t>, Mali</a:t>
            </a:r>
          </a:p>
        </p:txBody>
      </p:sp>
    </p:spTree>
    <p:extLst>
      <p:ext uri="{BB962C8B-B14F-4D97-AF65-F5344CB8AC3E}">
        <p14:creationId xmlns:p14="http://schemas.microsoft.com/office/powerpoint/2010/main" val="772510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DB78022-C60C-4F01-A19D-B00043C083E2}"/>
              </a:ext>
            </a:extLst>
          </p:cNvPr>
          <p:cNvPicPr>
            <a:picLocks noChangeAspect="1"/>
          </p:cNvPicPr>
          <p:nvPr/>
        </p:nvPicPr>
        <p:blipFill>
          <a:blip r:embed="rId2"/>
          <a:stretch>
            <a:fillRect/>
          </a:stretch>
        </p:blipFill>
        <p:spPr>
          <a:xfrm>
            <a:off x="6266529" y="2293390"/>
            <a:ext cx="2494755" cy="1403300"/>
          </a:xfrm>
          <a:prstGeom prst="rect">
            <a:avLst/>
          </a:prstGeom>
        </p:spPr>
      </p:pic>
      <p:pic>
        <p:nvPicPr>
          <p:cNvPr id="5" name="Image 4">
            <a:extLst>
              <a:ext uri="{FF2B5EF4-FFF2-40B4-BE49-F238E27FC236}">
                <a16:creationId xmlns:a16="http://schemas.microsoft.com/office/drawing/2014/main" id="{6C5D1C51-9B60-4066-AD35-08061AF35465}"/>
              </a:ext>
            </a:extLst>
          </p:cNvPr>
          <p:cNvPicPr>
            <a:picLocks noChangeAspect="1"/>
          </p:cNvPicPr>
          <p:nvPr/>
        </p:nvPicPr>
        <p:blipFill>
          <a:blip r:embed="rId3"/>
          <a:stretch>
            <a:fillRect/>
          </a:stretch>
        </p:blipFill>
        <p:spPr>
          <a:xfrm>
            <a:off x="6276940" y="4047635"/>
            <a:ext cx="2484344" cy="1659464"/>
          </a:xfrm>
          <a:prstGeom prst="rect">
            <a:avLst/>
          </a:prstGeom>
        </p:spPr>
      </p:pic>
      <p:sp>
        <p:nvSpPr>
          <p:cNvPr id="7" name="Titre 1">
            <a:extLst>
              <a:ext uri="{FF2B5EF4-FFF2-40B4-BE49-F238E27FC236}">
                <a16:creationId xmlns:a16="http://schemas.microsoft.com/office/drawing/2014/main" id="{E18B5B3F-2EE6-471F-AA1B-E74B14CEDBDA}"/>
              </a:ext>
            </a:extLst>
          </p:cNvPr>
          <p:cNvSpPr txBox="1">
            <a:spLocks/>
          </p:cNvSpPr>
          <p:nvPr/>
        </p:nvSpPr>
        <p:spPr>
          <a:xfrm>
            <a:off x="1516702" y="5202348"/>
            <a:ext cx="7508769" cy="504751"/>
          </a:xfrm>
          <a:prstGeom prst="rect">
            <a:avLst/>
          </a:prstGeom>
        </p:spPr>
        <p:txBody>
          <a:bodyPr/>
          <a:lstStyle>
            <a:lvl1pPr algn="ctr" defTabSz="457200" rtl="0" eaLnBrk="1" latinLnBrk="0" hangingPunct="1">
              <a:spcBef>
                <a:spcPct val="0"/>
              </a:spcBef>
              <a:buNone/>
              <a:defRPr sz="3200" kern="1200">
                <a:solidFill>
                  <a:schemeClr val="tx1"/>
                </a:solidFill>
                <a:latin typeface="+mj-lt"/>
                <a:ea typeface="+mj-ea"/>
                <a:cs typeface="+mj-cs"/>
              </a:defRPr>
            </a:lvl1pPr>
          </a:lstStyle>
          <a:p>
            <a:pPr algn="l"/>
            <a:r>
              <a:rPr lang="fr-FR" sz="1800" b="1" dirty="0"/>
              <a:t>ONU</a:t>
            </a:r>
          </a:p>
          <a:p>
            <a:pPr algn="l"/>
            <a:endParaRPr lang="fr-FR" sz="1800" b="1" dirty="0"/>
          </a:p>
          <a:p>
            <a:pPr algn="l"/>
            <a:r>
              <a:rPr lang="fr-FR" sz="1800" dirty="0">
                <a:solidFill>
                  <a:srgbClr val="0070C0"/>
                </a:solidFill>
              </a:rPr>
              <a:t>Conférence sur le nouveau paradigme, de la vision aux résultats</a:t>
            </a:r>
          </a:p>
          <a:p>
            <a:pPr algn="l"/>
            <a:r>
              <a:rPr lang="fr-FR" sz="1800" dirty="0">
                <a:solidFill>
                  <a:srgbClr val="0070C0"/>
                </a:solidFill>
              </a:rPr>
              <a:t>Stand sur les ODD Forum des Maires à l’ONU </a:t>
            </a:r>
          </a:p>
          <a:p>
            <a:pPr algn="l"/>
            <a:r>
              <a:rPr lang="fr-FR" sz="1800" dirty="0">
                <a:solidFill>
                  <a:srgbClr val="0070C0"/>
                </a:solidFill>
              </a:rPr>
              <a:t>Soutien de la Mission de la France auprès de l’ONU à Genève </a:t>
            </a:r>
          </a:p>
        </p:txBody>
      </p:sp>
      <p:sp>
        <p:nvSpPr>
          <p:cNvPr id="8" name="Titre 1">
            <a:extLst>
              <a:ext uri="{FF2B5EF4-FFF2-40B4-BE49-F238E27FC236}">
                <a16:creationId xmlns:a16="http://schemas.microsoft.com/office/drawing/2014/main" id="{DE305776-C8B3-4A62-A5A0-55F1FFC28A5D}"/>
              </a:ext>
            </a:extLst>
          </p:cNvPr>
          <p:cNvSpPr txBox="1">
            <a:spLocks/>
          </p:cNvSpPr>
          <p:nvPr/>
        </p:nvSpPr>
        <p:spPr>
          <a:xfrm>
            <a:off x="1516702" y="2938244"/>
            <a:ext cx="3998136" cy="981511"/>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r>
              <a:rPr lang="fr-FR" sz="3600" dirty="0">
                <a:solidFill>
                  <a:srgbClr val="0070C0"/>
                </a:solidFill>
              </a:rPr>
            </a:br>
            <a:endParaRPr lang="fr-FR" sz="7200" b="1" dirty="0">
              <a:solidFill>
                <a:srgbClr val="0070C0"/>
              </a:solidFill>
            </a:endParaRPr>
          </a:p>
          <a:p>
            <a:pPr algn="l"/>
            <a:r>
              <a:rPr lang="fr-FR" sz="9600" b="1" dirty="0"/>
              <a:t>AIODD France</a:t>
            </a:r>
          </a:p>
          <a:p>
            <a:pPr algn="l"/>
            <a:endParaRPr lang="fr-FR" sz="9600" b="1" dirty="0"/>
          </a:p>
          <a:p>
            <a:pPr algn="l"/>
            <a:endParaRPr lang="fr-FR" sz="6400" dirty="0">
              <a:solidFill>
                <a:srgbClr val="0070C0"/>
              </a:solidFill>
            </a:endParaRPr>
          </a:p>
          <a:p>
            <a:pPr algn="l"/>
            <a:r>
              <a:rPr lang="fr-FR" sz="6400" dirty="0">
                <a:solidFill>
                  <a:srgbClr val="0070C0"/>
                </a:solidFill>
              </a:rPr>
              <a:t>&gt; Collectif Elus &amp; ODD au parlement, Colloque</a:t>
            </a:r>
          </a:p>
          <a:p>
            <a:pPr algn="l"/>
            <a:endParaRPr lang="fr-FR" sz="6400" dirty="0">
              <a:solidFill>
                <a:srgbClr val="0070C0"/>
              </a:solidFill>
            </a:endParaRPr>
          </a:p>
          <a:p>
            <a:pPr algn="l"/>
            <a:r>
              <a:rPr lang="fr-FR" sz="6400" dirty="0">
                <a:solidFill>
                  <a:srgbClr val="0070C0"/>
                </a:solidFill>
              </a:rPr>
              <a:t>&gt; Conférence Egalité</a:t>
            </a:r>
          </a:p>
          <a:p>
            <a:pPr algn="l"/>
            <a:endParaRPr lang="fr-FR" sz="6400" dirty="0">
              <a:solidFill>
                <a:srgbClr val="0070C0"/>
              </a:solidFill>
            </a:endParaRPr>
          </a:p>
          <a:p>
            <a:pPr algn="l"/>
            <a:r>
              <a:rPr lang="fr-FR" sz="6400" dirty="0">
                <a:solidFill>
                  <a:srgbClr val="0070C0"/>
                </a:solidFill>
              </a:rPr>
              <a:t>&gt; 8 Ateliers pour l’Europe avec le MEAE</a:t>
            </a:r>
          </a:p>
          <a:p>
            <a:pPr algn="l"/>
            <a:endParaRPr lang="fr-FR" sz="6400" dirty="0">
              <a:solidFill>
                <a:srgbClr val="0070C0"/>
              </a:solidFill>
            </a:endParaRPr>
          </a:p>
          <a:p>
            <a:pPr algn="l"/>
            <a:r>
              <a:rPr lang="fr-FR" sz="6400" dirty="0">
                <a:solidFill>
                  <a:srgbClr val="0070C0"/>
                </a:solidFill>
              </a:rPr>
              <a:t>&gt; Interventions dans les écoles de management et écoles d’ingénieur</a:t>
            </a:r>
          </a:p>
          <a:p>
            <a:pPr algn="l"/>
            <a:endParaRPr lang="fr-FR" sz="6400" dirty="0">
              <a:solidFill>
                <a:srgbClr val="0070C0"/>
              </a:solidFill>
            </a:endParaRPr>
          </a:p>
          <a:p>
            <a:pPr algn="l"/>
            <a:r>
              <a:rPr lang="fr-FR" sz="6400" dirty="0">
                <a:solidFill>
                  <a:srgbClr val="0070C0"/>
                </a:solidFill>
              </a:rPr>
              <a:t>&gt; Partenariats : Pièce de </a:t>
            </a:r>
            <a:r>
              <a:rPr lang="fr-FR" sz="6400" dirty="0" err="1">
                <a:solidFill>
                  <a:srgbClr val="0070C0"/>
                </a:solidFill>
              </a:rPr>
              <a:t>théatre</a:t>
            </a:r>
            <a:r>
              <a:rPr lang="fr-FR" sz="6400" dirty="0">
                <a:solidFill>
                  <a:srgbClr val="0070C0"/>
                </a:solidFill>
              </a:rPr>
              <a:t> sur les ODD, Concours de plaidoiries sur l’Eau à Evian, projets avec l’IAE, etc.</a:t>
            </a:r>
          </a:p>
          <a:p>
            <a:pPr algn="l"/>
            <a:endParaRPr lang="fr-FR" sz="6400" dirty="0">
              <a:solidFill>
                <a:srgbClr val="0070C0"/>
              </a:solidFill>
            </a:endParaRPr>
          </a:p>
        </p:txBody>
      </p:sp>
    </p:spTree>
    <p:extLst>
      <p:ext uri="{BB962C8B-B14F-4D97-AF65-F5344CB8AC3E}">
        <p14:creationId xmlns:p14="http://schemas.microsoft.com/office/powerpoint/2010/main" val="712134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26C8C20-C086-45CD-8F39-156915367728}"/>
              </a:ext>
            </a:extLst>
          </p:cNvPr>
          <p:cNvSpPr txBox="1">
            <a:spLocks/>
          </p:cNvSpPr>
          <p:nvPr/>
        </p:nvSpPr>
        <p:spPr>
          <a:xfrm>
            <a:off x="628650" y="1604059"/>
            <a:ext cx="7886700" cy="836589"/>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Pourquoi Agir pour les ODD ?</a:t>
            </a:r>
          </a:p>
          <a:p>
            <a:r>
              <a:rPr lang="fr-FR" dirty="0"/>
              <a:t>Des défis majeurs à relever ensemble</a:t>
            </a:r>
          </a:p>
        </p:txBody>
      </p:sp>
      <p:sp>
        <p:nvSpPr>
          <p:cNvPr id="5" name="Espace réservé du contenu 2">
            <a:extLst>
              <a:ext uri="{FF2B5EF4-FFF2-40B4-BE49-F238E27FC236}">
                <a16:creationId xmlns:a16="http://schemas.microsoft.com/office/drawing/2014/main" id="{E3A316AD-E5CE-414D-97CD-5D78A0668FE9}"/>
              </a:ext>
            </a:extLst>
          </p:cNvPr>
          <p:cNvSpPr txBox="1">
            <a:spLocks/>
          </p:cNvSpPr>
          <p:nvPr/>
        </p:nvSpPr>
        <p:spPr>
          <a:xfrm>
            <a:off x="532562" y="2642238"/>
            <a:ext cx="8573533" cy="40561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000" dirty="0"/>
              <a:t>Comment ne laisser personne de coté et réduire les inégalités croissantes ? </a:t>
            </a:r>
          </a:p>
          <a:p>
            <a:r>
              <a:rPr lang="fr-FR" sz="2000" dirty="0"/>
              <a:t>Comment optimiser la gestion des ressources, de plus en plus rares ?</a:t>
            </a:r>
          </a:p>
          <a:p>
            <a:r>
              <a:rPr lang="fr-FR" sz="2000" dirty="0"/>
              <a:t>Comment tendre vers une gouvernance mondiale mais aussi de gouvernance locale harmonisée, dans un contexte de crise sanitaire et </a:t>
            </a:r>
            <a:r>
              <a:rPr lang="fr-FR" sz="2000" dirty="0" err="1"/>
              <a:t>multi-latéralisme</a:t>
            </a:r>
            <a:r>
              <a:rPr lang="fr-FR" sz="2000" dirty="0"/>
              <a:t> chahuté ? </a:t>
            </a:r>
          </a:p>
          <a:p>
            <a:endParaRPr lang="fr-FR" sz="2400" dirty="0"/>
          </a:p>
        </p:txBody>
      </p:sp>
      <p:pic>
        <p:nvPicPr>
          <p:cNvPr id="6" name="Espace réservé du contenu 4">
            <a:extLst>
              <a:ext uri="{FF2B5EF4-FFF2-40B4-BE49-F238E27FC236}">
                <a16:creationId xmlns:a16="http://schemas.microsoft.com/office/drawing/2014/main" id="{B91FF51D-0316-40A6-83E4-B553C6F2D7C7}"/>
              </a:ext>
            </a:extLst>
          </p:cNvPr>
          <p:cNvPicPr>
            <a:picLocks noGrp="1" noChangeAspect="1"/>
          </p:cNvPicPr>
          <p:nvPr>
            <p:ph idx="1"/>
          </p:nvPr>
        </p:nvPicPr>
        <p:blipFill>
          <a:blip r:embed="rId2"/>
          <a:stretch>
            <a:fillRect/>
          </a:stretch>
        </p:blipFill>
        <p:spPr>
          <a:xfrm>
            <a:off x="2610245" y="4535488"/>
            <a:ext cx="3517110" cy="1756219"/>
          </a:xfrm>
        </p:spPr>
      </p:pic>
    </p:spTree>
    <p:extLst>
      <p:ext uri="{BB962C8B-B14F-4D97-AF65-F5344CB8AC3E}">
        <p14:creationId xmlns:p14="http://schemas.microsoft.com/office/powerpoint/2010/main" val="134899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CDDE5E1C-F023-45D1-8896-AF14F4135E4B}"/>
              </a:ext>
            </a:extLst>
          </p:cNvPr>
          <p:cNvSpPr txBox="1">
            <a:spLocks/>
          </p:cNvSpPr>
          <p:nvPr/>
        </p:nvSpPr>
        <p:spPr>
          <a:xfrm>
            <a:off x="279400" y="3429000"/>
            <a:ext cx="8515350" cy="304207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1600" b="1" i="1" dirty="0">
                <a:solidFill>
                  <a:srgbClr val="000000"/>
                </a:solidFill>
                <a:latin typeface="Times New Roman" panose="02020603050405020304" pitchFamily="18" charset="0"/>
                <a:ea typeface="Times New Roman" panose="02020603050405020304" pitchFamily="18" charset="0"/>
              </a:rPr>
              <a:t> </a:t>
            </a:r>
            <a:r>
              <a:rPr lang="fr-FR" sz="1600" dirty="0">
                <a:solidFill>
                  <a:srgbClr val="000000"/>
                </a:solidFill>
                <a:latin typeface="Times New Roman" panose="02020603050405020304" pitchFamily="18" charset="0"/>
                <a:ea typeface="Times New Roman" panose="02020603050405020304" pitchFamily="18" charset="0"/>
              </a:rPr>
              <a:t> </a:t>
            </a:r>
            <a:endParaRPr lang="fr-FR" sz="1600" dirty="0">
              <a:latin typeface="Times New Roman" panose="02020603050405020304" pitchFamily="18" charset="0"/>
              <a:ea typeface="Times New Roman" panose="02020603050405020304" pitchFamily="18" charset="0"/>
            </a:endParaRPr>
          </a:p>
          <a:p>
            <a:pPr marL="0" indent="0" algn="ctr">
              <a:buFont typeface="Arial"/>
              <a:buNone/>
            </a:pPr>
            <a:r>
              <a:rPr lang="fr-FR" sz="1600" i="1" dirty="0">
                <a:solidFill>
                  <a:srgbClr val="000000"/>
                </a:solidFill>
                <a:latin typeface="Times New Roman" panose="02020603050405020304" pitchFamily="18" charset="0"/>
                <a:ea typeface="Times New Roman" panose="02020603050405020304" pitchFamily="18" charset="0"/>
              </a:rPr>
              <a:t>"Nous avons les outils pour répondre aux enjeux du dérèglement climatique, à la pression environnementale, à la pauvreté et aux inégalités. Elles sont dans les grands engagements de 2015, l’Agenda 2030 pour un Développement Durable et l’Accord de Paris sur le réchauffement climatique. Mais ces outils ne sont pas </a:t>
            </a:r>
            <a:r>
              <a:rPr lang="fr-FR" sz="1600" i="1" u="sng" dirty="0">
                <a:solidFill>
                  <a:srgbClr val="000000"/>
                </a:solidFill>
                <a:latin typeface="Times New Roman" panose="02020603050405020304" pitchFamily="18" charset="0"/>
                <a:ea typeface="Times New Roman" panose="02020603050405020304" pitchFamily="18" charset="0"/>
              </a:rPr>
              <a:t>utiles</a:t>
            </a:r>
            <a:r>
              <a:rPr lang="fr-FR" sz="1600" i="1" dirty="0">
                <a:solidFill>
                  <a:srgbClr val="000000"/>
                </a:solidFill>
                <a:latin typeface="Times New Roman" panose="02020603050405020304" pitchFamily="18" charset="0"/>
                <a:ea typeface="Times New Roman" panose="02020603050405020304" pitchFamily="18" charset="0"/>
              </a:rPr>
              <a:t>, s’ils ne sont pas </a:t>
            </a:r>
            <a:r>
              <a:rPr lang="fr-FR" sz="1600" i="1" u="sng" dirty="0">
                <a:solidFill>
                  <a:srgbClr val="000000"/>
                </a:solidFill>
                <a:latin typeface="Times New Roman" panose="02020603050405020304" pitchFamily="18" charset="0"/>
                <a:ea typeface="Times New Roman" panose="02020603050405020304" pitchFamily="18" charset="0"/>
              </a:rPr>
              <a:t>utilisés</a:t>
            </a:r>
            <a:r>
              <a:rPr lang="fr-FR" sz="1600" i="1" dirty="0">
                <a:solidFill>
                  <a:srgbClr val="000000"/>
                </a:solidFill>
                <a:latin typeface="Times New Roman" panose="02020603050405020304" pitchFamily="18" charset="0"/>
                <a:ea typeface="Times New Roman" panose="02020603050405020304" pitchFamily="18" charset="0"/>
              </a:rPr>
              <a:t>.</a:t>
            </a:r>
            <a:endParaRPr lang="fr-FR" sz="1600" dirty="0">
              <a:latin typeface="Times New Roman" panose="02020603050405020304" pitchFamily="18" charset="0"/>
              <a:ea typeface="Times New Roman" panose="02020603050405020304" pitchFamily="18" charset="0"/>
            </a:endParaRPr>
          </a:p>
          <a:p>
            <a:pPr marL="0" indent="0" algn="ctr">
              <a:lnSpc>
                <a:spcPct val="107000"/>
              </a:lnSpc>
              <a:spcAft>
                <a:spcPts val="600"/>
              </a:spcAft>
              <a:buFont typeface="Arial"/>
              <a:buNone/>
            </a:pPr>
            <a:r>
              <a:rPr lang="fr-FR"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Alors, aujourd’hui, et chaque jour, mon appel est clair et simple. Nous avons besoin d’action, d’ambition et de volonté politique. Plus d’action, plus d’ambition et plus de volonté politique".</a:t>
            </a:r>
          </a:p>
          <a:p>
            <a:pPr marL="0" indent="0" algn="ctr">
              <a:lnSpc>
                <a:spcPct val="107000"/>
              </a:lnSpc>
              <a:spcAft>
                <a:spcPts val="600"/>
              </a:spcAft>
              <a:buFont typeface="Arial"/>
              <a:buNone/>
            </a:pPr>
            <a:endParaRPr lang="fr-FR"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07000"/>
              </a:lnSpc>
              <a:spcAft>
                <a:spcPts val="600"/>
              </a:spcAft>
              <a:buFont typeface="Arial"/>
              <a:buNone/>
            </a:pPr>
            <a:r>
              <a:rPr lang="fr-FR" sz="1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Antonio Guterres, Secrétaire Général des Nations Unies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a:buNone/>
            </a:pPr>
            <a:endParaRPr lang="fr-FR" sz="1600" dirty="0"/>
          </a:p>
        </p:txBody>
      </p:sp>
      <p:pic>
        <p:nvPicPr>
          <p:cNvPr id="6" name="Image 5">
            <a:extLst>
              <a:ext uri="{FF2B5EF4-FFF2-40B4-BE49-F238E27FC236}">
                <a16:creationId xmlns:a16="http://schemas.microsoft.com/office/drawing/2014/main" id="{F037ACB6-EA0E-4284-A31A-7468E9AD8F0C}"/>
              </a:ext>
            </a:extLst>
          </p:cNvPr>
          <p:cNvPicPr>
            <a:picLocks noChangeAspect="1"/>
          </p:cNvPicPr>
          <p:nvPr/>
        </p:nvPicPr>
        <p:blipFill>
          <a:blip r:embed="rId2"/>
          <a:stretch>
            <a:fillRect/>
          </a:stretch>
        </p:blipFill>
        <p:spPr>
          <a:xfrm>
            <a:off x="2791278" y="1586763"/>
            <a:ext cx="3561443" cy="2003312"/>
          </a:xfrm>
          <a:prstGeom prst="rect">
            <a:avLst/>
          </a:prstGeom>
        </p:spPr>
      </p:pic>
    </p:spTree>
    <p:extLst>
      <p:ext uri="{BB962C8B-B14F-4D97-AF65-F5344CB8AC3E}">
        <p14:creationId xmlns:p14="http://schemas.microsoft.com/office/powerpoint/2010/main" val="1608734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D49628-A837-4511-806C-01DA1B482DF2}"/>
              </a:ext>
            </a:extLst>
          </p:cNvPr>
          <p:cNvSpPr>
            <a:spLocks noGrp="1"/>
          </p:cNvSpPr>
          <p:nvPr>
            <p:ph type="title"/>
          </p:nvPr>
        </p:nvSpPr>
        <p:spPr>
          <a:xfrm>
            <a:off x="457200" y="1591809"/>
            <a:ext cx="8407400" cy="741362"/>
          </a:xfrm>
        </p:spPr>
        <p:txBody>
          <a:bodyPr>
            <a:normAutofit fontScale="90000"/>
          </a:bodyPr>
          <a:lstStyle/>
          <a:p>
            <a:r>
              <a:rPr lang="fr-FR" dirty="0"/>
              <a:t>Croisement des compétences</a:t>
            </a:r>
            <a:br>
              <a:rPr lang="fr-FR" dirty="0"/>
            </a:br>
            <a:r>
              <a:rPr lang="fr-FR" sz="3100" dirty="0">
                <a:solidFill>
                  <a:srgbClr val="0070C0"/>
                </a:solidFill>
              </a:rPr>
              <a:t>Comité 21</a:t>
            </a:r>
          </a:p>
        </p:txBody>
      </p:sp>
      <p:pic>
        <p:nvPicPr>
          <p:cNvPr id="4" name="Image 3">
            <a:extLst>
              <a:ext uri="{FF2B5EF4-FFF2-40B4-BE49-F238E27FC236}">
                <a16:creationId xmlns:a16="http://schemas.microsoft.com/office/drawing/2014/main" id="{A026A260-D69C-4D13-8F3D-BC719438F116}"/>
              </a:ext>
            </a:extLst>
          </p:cNvPr>
          <p:cNvPicPr/>
          <p:nvPr/>
        </p:nvPicPr>
        <p:blipFill>
          <a:blip r:embed="rId2">
            <a:extLst>
              <a:ext uri="{28A0092B-C50C-407E-A947-70E740481C1C}">
                <a14:useLocalDpi xmlns:a14="http://schemas.microsoft.com/office/drawing/2010/main" val="0"/>
              </a:ext>
            </a:extLst>
          </a:blip>
          <a:srcRect t="2277" r="41359"/>
          <a:stretch>
            <a:fillRect/>
          </a:stretch>
        </p:blipFill>
        <p:spPr bwMode="auto">
          <a:xfrm>
            <a:off x="228494" y="2751545"/>
            <a:ext cx="4343506" cy="3734482"/>
          </a:xfrm>
          <a:prstGeom prst="rect">
            <a:avLst/>
          </a:prstGeom>
          <a:noFill/>
        </p:spPr>
      </p:pic>
      <p:pic>
        <p:nvPicPr>
          <p:cNvPr id="5" name="Image 4">
            <a:extLst>
              <a:ext uri="{FF2B5EF4-FFF2-40B4-BE49-F238E27FC236}">
                <a16:creationId xmlns:a16="http://schemas.microsoft.com/office/drawing/2014/main" id="{DEA46D28-B638-4E05-9624-3F05BE2AAFE8}"/>
              </a:ext>
            </a:extLst>
          </p:cNvPr>
          <p:cNvPicPr/>
          <p:nvPr/>
        </p:nvPicPr>
        <p:blipFill rotWithShape="1">
          <a:blip r:embed="rId3"/>
          <a:srcRect r="638" b="845"/>
          <a:stretch/>
        </p:blipFill>
        <p:spPr bwMode="auto">
          <a:xfrm>
            <a:off x="4752480" y="2751545"/>
            <a:ext cx="4112120" cy="37344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153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3DC5E0-5CD0-44A3-BEC0-E3789D91B9ED}"/>
              </a:ext>
            </a:extLst>
          </p:cNvPr>
          <p:cNvSpPr/>
          <p:nvPr/>
        </p:nvSpPr>
        <p:spPr>
          <a:xfrm>
            <a:off x="1108739" y="1346457"/>
            <a:ext cx="7155543" cy="13788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a:solidFill>
                  <a:schemeClr val="tx1"/>
                </a:solidFill>
              </a:rPr>
              <a:t>Comment définir, exécuter et évaluer des stratégies ODD au niveau local ? </a:t>
            </a:r>
          </a:p>
        </p:txBody>
      </p:sp>
      <p:pic>
        <p:nvPicPr>
          <p:cNvPr id="6" name="Image 5">
            <a:extLst>
              <a:ext uri="{FF2B5EF4-FFF2-40B4-BE49-F238E27FC236}">
                <a16:creationId xmlns:a16="http://schemas.microsoft.com/office/drawing/2014/main" id="{F254BA2C-18D5-4343-984B-239E30C305E8}"/>
              </a:ext>
            </a:extLst>
          </p:cNvPr>
          <p:cNvPicPr>
            <a:picLocks noChangeAspect="1"/>
          </p:cNvPicPr>
          <p:nvPr/>
        </p:nvPicPr>
        <p:blipFill>
          <a:blip r:embed="rId2"/>
          <a:stretch>
            <a:fillRect/>
          </a:stretch>
        </p:blipFill>
        <p:spPr>
          <a:xfrm>
            <a:off x="543206" y="2868614"/>
            <a:ext cx="2536160" cy="1464700"/>
          </a:xfrm>
          <a:prstGeom prst="rect">
            <a:avLst/>
          </a:prstGeom>
        </p:spPr>
      </p:pic>
      <p:pic>
        <p:nvPicPr>
          <p:cNvPr id="7" name="Image 6">
            <a:extLst>
              <a:ext uri="{FF2B5EF4-FFF2-40B4-BE49-F238E27FC236}">
                <a16:creationId xmlns:a16="http://schemas.microsoft.com/office/drawing/2014/main" id="{52A2A7E5-E705-420D-AC0A-2DD8E502E6B5}"/>
              </a:ext>
            </a:extLst>
          </p:cNvPr>
          <p:cNvPicPr>
            <a:picLocks noChangeAspect="1"/>
          </p:cNvPicPr>
          <p:nvPr/>
        </p:nvPicPr>
        <p:blipFill>
          <a:blip r:embed="rId3"/>
          <a:stretch>
            <a:fillRect/>
          </a:stretch>
        </p:blipFill>
        <p:spPr>
          <a:xfrm>
            <a:off x="4078146" y="2986721"/>
            <a:ext cx="1796628" cy="1368155"/>
          </a:xfrm>
          <a:prstGeom prst="rect">
            <a:avLst/>
          </a:prstGeom>
        </p:spPr>
      </p:pic>
      <p:cxnSp>
        <p:nvCxnSpPr>
          <p:cNvPr id="8" name="Connecteur droit avec flèche 7">
            <a:extLst>
              <a:ext uri="{FF2B5EF4-FFF2-40B4-BE49-F238E27FC236}">
                <a16:creationId xmlns:a16="http://schemas.microsoft.com/office/drawing/2014/main" id="{7D829FDE-060D-4ABF-A881-6EC3F8D4714B}"/>
              </a:ext>
            </a:extLst>
          </p:cNvPr>
          <p:cNvCxnSpPr/>
          <p:nvPr/>
        </p:nvCxnSpPr>
        <p:spPr>
          <a:xfrm>
            <a:off x="482811" y="6602561"/>
            <a:ext cx="8240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Picture 2" descr="Les Parcelles Assainies — Wikipédia">
            <a:extLst>
              <a:ext uri="{FF2B5EF4-FFF2-40B4-BE49-F238E27FC236}">
                <a16:creationId xmlns:a16="http://schemas.microsoft.com/office/drawing/2014/main" id="{2A371A1E-5322-4351-80C9-4933B9287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012" y="3384790"/>
            <a:ext cx="958802" cy="80470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avec flèche 10">
            <a:extLst>
              <a:ext uri="{FF2B5EF4-FFF2-40B4-BE49-F238E27FC236}">
                <a16:creationId xmlns:a16="http://schemas.microsoft.com/office/drawing/2014/main" id="{081F3D81-267A-47F6-BF1D-F5331C697A65}"/>
              </a:ext>
            </a:extLst>
          </p:cNvPr>
          <p:cNvCxnSpPr/>
          <p:nvPr/>
        </p:nvCxnSpPr>
        <p:spPr>
          <a:xfrm>
            <a:off x="241192" y="4601496"/>
            <a:ext cx="8183622" cy="0"/>
          </a:xfrm>
          <a:prstGeom prst="straightConnector1">
            <a:avLst/>
          </a:prstGeom>
          <a:ln>
            <a:gradFill>
              <a:gsLst>
                <a:gs pos="44252">
                  <a:srgbClr val="CCDBEC"/>
                </a:gs>
                <a:gs pos="44252">
                  <a:srgbClr val="CCDBEC"/>
                </a:gs>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CF170095-628E-47B9-A908-8FD87035E5B1}"/>
              </a:ext>
            </a:extLst>
          </p:cNvPr>
          <p:cNvSpPr/>
          <p:nvPr/>
        </p:nvSpPr>
        <p:spPr>
          <a:xfrm>
            <a:off x="482811" y="4888097"/>
            <a:ext cx="8407400" cy="13788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a:solidFill>
                  <a:schemeClr val="tx1"/>
                </a:solidFill>
              </a:rPr>
              <a:t>Quelle déclinaison des politiques internationales, européennes et nationales au niveau local ? </a:t>
            </a:r>
          </a:p>
        </p:txBody>
      </p:sp>
    </p:spTree>
    <p:extLst>
      <p:ext uri="{BB962C8B-B14F-4D97-AF65-F5344CB8AC3E}">
        <p14:creationId xmlns:p14="http://schemas.microsoft.com/office/powerpoint/2010/main" val="1070744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F77E475-2597-443F-8A49-2F20147E5FA6}"/>
              </a:ext>
            </a:extLst>
          </p:cNvPr>
          <p:cNvPicPr>
            <a:picLocks noChangeAspect="1"/>
          </p:cNvPicPr>
          <p:nvPr/>
        </p:nvPicPr>
        <p:blipFill>
          <a:blip r:embed="rId2"/>
          <a:stretch>
            <a:fillRect/>
          </a:stretch>
        </p:blipFill>
        <p:spPr>
          <a:xfrm>
            <a:off x="221378" y="2599689"/>
            <a:ext cx="6001588" cy="3629532"/>
          </a:xfrm>
          <a:prstGeom prst="rect">
            <a:avLst/>
          </a:prstGeom>
        </p:spPr>
      </p:pic>
      <p:pic>
        <p:nvPicPr>
          <p:cNvPr id="5" name="Espace réservé du contenu 10">
            <a:extLst>
              <a:ext uri="{FF2B5EF4-FFF2-40B4-BE49-F238E27FC236}">
                <a16:creationId xmlns:a16="http://schemas.microsoft.com/office/drawing/2014/main" id="{EB36BDBD-BB6A-4752-872F-68619ADBEDDC}"/>
              </a:ext>
            </a:extLst>
          </p:cNvPr>
          <p:cNvPicPr>
            <a:picLocks noChangeAspect="1"/>
          </p:cNvPicPr>
          <p:nvPr/>
        </p:nvPicPr>
        <p:blipFill>
          <a:blip r:embed="rId3"/>
          <a:stretch>
            <a:fillRect/>
          </a:stretch>
        </p:blipFill>
        <p:spPr>
          <a:xfrm>
            <a:off x="-9102" y="561226"/>
            <a:ext cx="6925642" cy="943107"/>
          </a:xfrm>
          <a:prstGeom prst="rect">
            <a:avLst/>
          </a:prstGeom>
        </p:spPr>
      </p:pic>
      <p:sp>
        <p:nvSpPr>
          <p:cNvPr id="7" name="Titre 1">
            <a:extLst>
              <a:ext uri="{FF2B5EF4-FFF2-40B4-BE49-F238E27FC236}">
                <a16:creationId xmlns:a16="http://schemas.microsoft.com/office/drawing/2014/main" id="{2CB87CE1-3D71-4A77-8A09-C95572002DFD}"/>
              </a:ext>
            </a:extLst>
          </p:cNvPr>
          <p:cNvSpPr txBox="1">
            <a:spLocks/>
          </p:cNvSpPr>
          <p:nvPr/>
        </p:nvSpPr>
        <p:spPr>
          <a:xfrm>
            <a:off x="2646338" y="628779"/>
            <a:ext cx="4078201" cy="504751"/>
          </a:xfrm>
          <a:prstGeom prst="rect">
            <a:avLst/>
          </a:prstGeom>
        </p:spPr>
        <p:txBody>
          <a:bodyPr/>
          <a:lstStyle>
            <a:lvl1pPr algn="ctr" defTabSz="457200" rtl="0" eaLnBrk="1" latinLnBrk="0" hangingPunct="1">
              <a:spcBef>
                <a:spcPct val="0"/>
              </a:spcBef>
              <a:buNone/>
              <a:defRPr sz="3200" kern="1200">
                <a:solidFill>
                  <a:schemeClr val="tx1"/>
                </a:solidFill>
                <a:latin typeface="+mj-lt"/>
                <a:ea typeface="+mj-ea"/>
                <a:cs typeface="+mj-cs"/>
              </a:defRPr>
            </a:lvl1pPr>
          </a:lstStyle>
          <a:p>
            <a:pPr algn="l"/>
            <a:r>
              <a:rPr lang="fr-FR" sz="2400" b="1" dirty="0">
                <a:solidFill>
                  <a:schemeClr val="bg1"/>
                </a:solidFill>
              </a:rPr>
              <a:t>Création de cartographies d’action par ODD</a:t>
            </a:r>
          </a:p>
        </p:txBody>
      </p:sp>
    </p:spTree>
    <p:extLst>
      <p:ext uri="{BB962C8B-B14F-4D97-AF65-F5344CB8AC3E}">
        <p14:creationId xmlns:p14="http://schemas.microsoft.com/office/powerpoint/2010/main" val="176123858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D23EFDFAE4014590F661706DF63D37" ma:contentTypeVersion="12" ma:contentTypeDescription="Crée un document." ma:contentTypeScope="" ma:versionID="502509670061cb6858fcf85dd8163bf2">
  <xsd:schema xmlns:xsd="http://www.w3.org/2001/XMLSchema" xmlns:xs="http://www.w3.org/2001/XMLSchema" xmlns:p="http://schemas.microsoft.com/office/2006/metadata/properties" xmlns:ns2="c6f0cb50-428b-44e0-b953-f66a877b6b18" xmlns:ns3="89be52cd-959b-40ba-92db-4e6ef3fbdc0b" targetNamespace="http://schemas.microsoft.com/office/2006/metadata/properties" ma:root="true" ma:fieldsID="7ac71f2a59666ad01df59af2d4189df2" ns2:_="" ns3:_="">
    <xsd:import namespace="c6f0cb50-428b-44e0-b953-f66a877b6b18"/>
    <xsd:import namespace="89be52cd-959b-40ba-92db-4e6ef3fbdc0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f0cb50-428b-44e0-b953-f66a877b6b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be52cd-959b-40ba-92db-4e6ef3fbdc0b"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0FA7DB-9759-44E4-B825-3EB2BC725D55}">
  <ds:schemaRefs>
    <ds:schemaRef ds:uri="http://schemas.microsoft.com/sharepoint/v3/contenttype/forms"/>
  </ds:schemaRefs>
</ds:datastoreItem>
</file>

<file path=customXml/itemProps2.xml><?xml version="1.0" encoding="utf-8"?>
<ds:datastoreItem xmlns:ds="http://schemas.openxmlformats.org/officeDocument/2006/customXml" ds:itemID="{E01CD96A-C46C-4E6D-BCE0-C5DD03341F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f0cb50-428b-44e0-b953-f66a877b6b18"/>
    <ds:schemaRef ds:uri="89be52cd-959b-40ba-92db-4e6ef3fbdc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7F8F04-9B0B-4CA1-A8DD-A7CC5C0342A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3155</Words>
  <Application>Microsoft Office PowerPoint</Application>
  <PresentationFormat>Affichage à l'écran (4:3)</PresentationFormat>
  <Paragraphs>408</Paragraphs>
  <Slides>29</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29</vt:i4>
      </vt:variant>
    </vt:vector>
  </HeadingPairs>
  <TitlesOfParts>
    <vt:vector size="38" baseType="lpstr">
      <vt:lpstr>Arial</vt:lpstr>
      <vt:lpstr>Calibri</vt:lpstr>
      <vt:lpstr>Century Gothic</vt:lpstr>
      <vt:lpstr>Rubik</vt:lpstr>
      <vt:lpstr>Rubik Light</vt:lpstr>
      <vt:lpstr>Rubik Medium</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Croisement des compétences Comité 21</vt:lpstr>
      <vt:lpstr>Présentation PowerPoint</vt:lpstr>
      <vt:lpstr>Présentation PowerPoint</vt:lpstr>
      <vt:lpstr>Présentation PowerPoint</vt:lpstr>
      <vt:lpstr>Présentation PowerPoint</vt:lpstr>
      <vt:lpstr>Rappel des indicateurs et du cadre européen</vt:lpstr>
      <vt:lpstr>Une méthode en 9 Etapes </vt:lpstr>
      <vt:lpstr>Présentation PowerPoint</vt:lpstr>
      <vt:lpstr>Présentation PowerPoint</vt:lpstr>
      <vt:lpstr>Résultats souhaités pour chaque pilier d’excellence</vt:lpstr>
      <vt:lpstr>Présentation PowerPoint</vt:lpstr>
      <vt:lpstr>Présentation PowerPoint</vt:lpstr>
      <vt:lpstr>Présentation PowerPoint</vt:lpstr>
      <vt:lpstr>Présentation PowerPoint</vt:lpstr>
      <vt:lpstr>Présentation PowerPoint</vt:lpstr>
      <vt:lpstr> Etre reconnue comme une ville verte, sûre et attractive, avec un urbanisme maitrisé et des initiatives inclusives, pour des projets co-construits avec les habitants </vt:lpstr>
      <vt:lpstr>Présentation PowerPoint</vt:lpstr>
      <vt:lpstr>Exemple </vt:lpstr>
      <vt:lpstr>Présentation PowerPoint</vt:lpstr>
      <vt:lpstr>Approche pour la mise en œuvre </vt:lpstr>
      <vt:lpstr>Présentation PowerPoint</vt:lpstr>
      <vt:lpstr>Présentation PowerPoint</vt:lpstr>
      <vt:lpstr>Merci beaucoup pour votre attention et votre intérêt pour les ODD !</vt:lpstr>
    </vt:vector>
  </TitlesOfParts>
  <Company>Millenium Entreprise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Pascale FRESSOZ</dc:creator>
  <cp:lastModifiedBy>Clara PARIS</cp:lastModifiedBy>
  <cp:revision>275</cp:revision>
  <cp:lastPrinted>2020-11-28T03:50:51Z</cp:lastPrinted>
  <dcterms:created xsi:type="dcterms:W3CDTF">2017-01-19T05:38:09Z</dcterms:created>
  <dcterms:modified xsi:type="dcterms:W3CDTF">2021-04-09T13:03:02Z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0x010100E7D23EFDFAE4014590F661706DF63D37</vt:lpwstr>
  </property>
</Properties>
</file>