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1220" r:id="rId6"/>
    <p:sldId id="333" r:id="rId7"/>
    <p:sldId id="263" r:id="rId8"/>
    <p:sldId id="771" r:id="rId9"/>
    <p:sldId id="298" r:id="rId1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F0BB9-EF9A-4F9A-B8E7-41F93933C117}" v="6" dt="2021-03-29T12:41:21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5.svg"/><Relationship Id="rId1" Type="http://schemas.openxmlformats.org/officeDocument/2006/relationships/image" Target="../media/image32.png"/><Relationship Id="rId6" Type="http://schemas.openxmlformats.org/officeDocument/2006/relationships/image" Target="../media/image29.svg"/><Relationship Id="rId5" Type="http://schemas.openxmlformats.org/officeDocument/2006/relationships/image" Target="../media/image3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94B75-3144-4850-94EF-2ACB771C50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E4B065-132C-4299-AC2B-7B0A5480CF8B}">
      <dgm:prSet/>
      <dgm:spPr/>
      <dgm:t>
        <a:bodyPr/>
        <a:lstStyle/>
        <a:p>
          <a:r>
            <a:rPr lang="fr-FR">
              <a:solidFill>
                <a:schemeClr val="bg1"/>
              </a:solidFill>
              <a:latin typeface="Gotham Book" pitchFamily="50" charset="0"/>
            </a:rPr>
            <a:t>Une démarche RSE en 3 axes: </a:t>
          </a:r>
          <a:endParaRPr lang="en-US">
            <a:solidFill>
              <a:schemeClr val="bg1"/>
            </a:solidFill>
            <a:latin typeface="Gotham Book" pitchFamily="50" charset="0"/>
          </a:endParaRPr>
        </a:p>
      </dgm:t>
    </dgm:pt>
    <dgm:pt modelId="{791B8D43-6779-4B4B-9DAE-317149B0797A}" type="parTrans" cxnId="{2415DD1A-AAAF-4904-B943-8A712CB90F77}">
      <dgm:prSet/>
      <dgm:spPr/>
      <dgm:t>
        <a:bodyPr/>
        <a:lstStyle/>
        <a:p>
          <a:endParaRPr lang="en-US"/>
        </a:p>
      </dgm:t>
    </dgm:pt>
    <dgm:pt modelId="{1547BB0D-5EC4-4A10-A83F-48826BD86628}" type="sibTrans" cxnId="{2415DD1A-AAAF-4904-B943-8A712CB90F77}">
      <dgm:prSet/>
      <dgm:spPr/>
      <dgm:t>
        <a:bodyPr/>
        <a:lstStyle/>
        <a:p>
          <a:endParaRPr lang="en-US"/>
        </a:p>
      </dgm:t>
    </dgm:pt>
    <dgm:pt modelId="{19DAFC3E-4776-4CB3-A99C-9C701337119E}">
      <dgm:prSet custT="1"/>
      <dgm:spPr/>
      <dgm:t>
        <a:bodyPr/>
        <a:lstStyle/>
        <a:p>
          <a:r>
            <a:rPr lang="fr-FR" sz="1900" dirty="0">
              <a:solidFill>
                <a:schemeClr val="bg1"/>
              </a:solidFill>
              <a:latin typeface="Gotham Book" pitchFamily="50" charset="0"/>
            </a:rPr>
            <a:t>Gouvernance</a:t>
          </a:r>
        </a:p>
        <a:p>
          <a:r>
            <a:rPr lang="fr-FR" sz="1400" dirty="0">
              <a:solidFill>
                <a:schemeClr val="bg1"/>
              </a:solidFill>
              <a:latin typeface="Gotham Book" pitchFamily="50" charset="0"/>
            </a:rPr>
            <a:t>Loyauté des pratiques, transparence, solidarité, équité</a:t>
          </a:r>
          <a:endParaRPr lang="en-US" sz="1800" dirty="0">
            <a:solidFill>
              <a:schemeClr val="bg1"/>
            </a:solidFill>
            <a:latin typeface="Gotham Book" pitchFamily="50" charset="0"/>
          </a:endParaRPr>
        </a:p>
      </dgm:t>
    </dgm:pt>
    <dgm:pt modelId="{0167394D-3449-4547-A28C-F37DD9C34F63}" type="parTrans" cxnId="{0D22D274-9D0E-496B-B796-FE82E39C901F}">
      <dgm:prSet/>
      <dgm:spPr/>
      <dgm:t>
        <a:bodyPr/>
        <a:lstStyle/>
        <a:p>
          <a:endParaRPr lang="en-US"/>
        </a:p>
      </dgm:t>
    </dgm:pt>
    <dgm:pt modelId="{FE21AA55-B310-4B58-BCC2-707CCA43F4BC}" type="sibTrans" cxnId="{0D22D274-9D0E-496B-B796-FE82E39C901F}">
      <dgm:prSet/>
      <dgm:spPr/>
      <dgm:t>
        <a:bodyPr/>
        <a:lstStyle/>
        <a:p>
          <a:endParaRPr lang="en-US"/>
        </a:p>
      </dgm:t>
    </dgm:pt>
    <dgm:pt modelId="{361AB6BF-09E2-49AC-BCB2-878D875E2DBD}">
      <dgm:prSet custT="1"/>
      <dgm:spPr/>
      <dgm:t>
        <a:bodyPr/>
        <a:lstStyle/>
        <a:p>
          <a:r>
            <a:rPr lang="fr-FR" sz="1900" dirty="0">
              <a:solidFill>
                <a:schemeClr val="bg1"/>
              </a:solidFill>
              <a:latin typeface="Gotham Book" pitchFamily="50" charset="0"/>
            </a:rPr>
            <a:t>Banque responsable</a:t>
          </a:r>
        </a:p>
        <a:p>
          <a:r>
            <a:rPr lang="fr-FR" sz="1400" dirty="0">
              <a:solidFill>
                <a:schemeClr val="bg1"/>
              </a:solidFill>
              <a:latin typeface="Gotham Book" pitchFamily="50" charset="0"/>
            </a:rPr>
            <a:t>Origine des fonds &gt; gestion de la réserve &gt; financement des collectivités</a:t>
          </a:r>
        </a:p>
      </dgm:t>
    </dgm:pt>
    <dgm:pt modelId="{68A44C76-3C6F-4F66-8E56-28192535298B}" type="parTrans" cxnId="{19BC8E2B-F4BB-4FE5-80D6-B9A45D43C003}">
      <dgm:prSet/>
      <dgm:spPr/>
      <dgm:t>
        <a:bodyPr/>
        <a:lstStyle/>
        <a:p>
          <a:endParaRPr lang="en-US"/>
        </a:p>
      </dgm:t>
    </dgm:pt>
    <dgm:pt modelId="{4E17F8CB-0F18-409B-861A-129A5DBF478E}" type="sibTrans" cxnId="{19BC8E2B-F4BB-4FE5-80D6-B9A45D43C003}">
      <dgm:prSet/>
      <dgm:spPr/>
      <dgm:t>
        <a:bodyPr/>
        <a:lstStyle/>
        <a:p>
          <a:endParaRPr lang="en-US"/>
        </a:p>
      </dgm:t>
    </dgm:pt>
    <dgm:pt modelId="{0DFEDE0C-D029-433A-8090-4FBE4C971D94}">
      <dgm:prSet custT="1"/>
      <dgm:spPr/>
      <dgm:t>
        <a:bodyPr/>
        <a:lstStyle/>
        <a:p>
          <a:r>
            <a:rPr lang="fr-FR" sz="1900" dirty="0">
              <a:solidFill>
                <a:schemeClr val="bg1"/>
              </a:solidFill>
              <a:latin typeface="Gotham Book" pitchFamily="50" charset="0"/>
            </a:rPr>
            <a:t>Entreprise responsable</a:t>
          </a:r>
        </a:p>
        <a:p>
          <a:r>
            <a:rPr lang="fr-FR" sz="1400" dirty="0">
              <a:solidFill>
                <a:schemeClr val="bg1"/>
              </a:solidFill>
              <a:latin typeface="Gotham Book" pitchFamily="50" charset="0"/>
            </a:rPr>
            <a:t>RH et environnement</a:t>
          </a:r>
          <a:endParaRPr lang="en-US" sz="1800" dirty="0">
            <a:solidFill>
              <a:schemeClr val="bg1"/>
            </a:solidFill>
            <a:latin typeface="Gotham Book" pitchFamily="50" charset="0"/>
          </a:endParaRPr>
        </a:p>
      </dgm:t>
    </dgm:pt>
    <dgm:pt modelId="{D97FD082-FC14-42FE-9E2B-0448F71766F8}" type="parTrans" cxnId="{B69764F6-87FD-4828-A7F2-9A69E9B93D7C}">
      <dgm:prSet/>
      <dgm:spPr/>
      <dgm:t>
        <a:bodyPr/>
        <a:lstStyle/>
        <a:p>
          <a:endParaRPr lang="en-US"/>
        </a:p>
      </dgm:t>
    </dgm:pt>
    <dgm:pt modelId="{CD7FB580-25C1-4CB6-8081-A5BBAB90235E}" type="sibTrans" cxnId="{B69764F6-87FD-4828-A7F2-9A69E9B93D7C}">
      <dgm:prSet/>
      <dgm:spPr/>
      <dgm:t>
        <a:bodyPr/>
        <a:lstStyle/>
        <a:p>
          <a:endParaRPr lang="en-US"/>
        </a:p>
      </dgm:t>
    </dgm:pt>
    <dgm:pt modelId="{AAEDEEA0-3C01-436C-BBA5-26B2A07B8AAB}" type="pres">
      <dgm:prSet presAssocID="{A8B94B75-3144-4850-94EF-2ACB771C5012}" presName="root" presStyleCnt="0">
        <dgm:presLayoutVars>
          <dgm:dir/>
          <dgm:resizeHandles val="exact"/>
        </dgm:presLayoutVars>
      </dgm:prSet>
      <dgm:spPr/>
    </dgm:pt>
    <dgm:pt modelId="{097F2C0E-AB90-445A-A9D8-BF03FDE38BD3}" type="pres">
      <dgm:prSet presAssocID="{BFE4B065-132C-4299-AC2B-7B0A5480CF8B}" presName="compNode" presStyleCnt="0"/>
      <dgm:spPr/>
    </dgm:pt>
    <dgm:pt modelId="{D57380E5-886D-49AB-9709-781137C19AB4}" type="pres">
      <dgm:prSet presAssocID="{BFE4B065-132C-4299-AC2B-7B0A5480CF8B}" presName="bgRect" presStyleLbl="bgShp" presStyleIdx="0" presStyleCnt="4"/>
      <dgm:spPr>
        <a:solidFill>
          <a:srgbClr val="C00000"/>
        </a:solidFill>
      </dgm:spPr>
    </dgm:pt>
    <dgm:pt modelId="{71341070-70D9-4619-AF97-3AA8A23E5D5A}" type="pres">
      <dgm:prSet presAssocID="{BFE4B065-132C-4299-AC2B-7B0A5480CF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dala"/>
        </a:ext>
      </dgm:extLst>
    </dgm:pt>
    <dgm:pt modelId="{2F7A6B25-C063-42F9-BBE8-02E9EB2F7420}" type="pres">
      <dgm:prSet presAssocID="{BFE4B065-132C-4299-AC2B-7B0A5480CF8B}" presName="spaceRect" presStyleCnt="0"/>
      <dgm:spPr/>
    </dgm:pt>
    <dgm:pt modelId="{9A1044E3-BF8B-43DA-8FFE-38896334067D}" type="pres">
      <dgm:prSet presAssocID="{BFE4B065-132C-4299-AC2B-7B0A5480CF8B}" presName="parTx" presStyleLbl="revTx" presStyleIdx="0" presStyleCnt="4">
        <dgm:presLayoutVars>
          <dgm:chMax val="0"/>
          <dgm:chPref val="0"/>
        </dgm:presLayoutVars>
      </dgm:prSet>
      <dgm:spPr/>
    </dgm:pt>
    <dgm:pt modelId="{D7C405DF-7CDB-4C35-A50C-90FAC4F69411}" type="pres">
      <dgm:prSet presAssocID="{1547BB0D-5EC4-4A10-A83F-48826BD86628}" presName="sibTrans" presStyleCnt="0"/>
      <dgm:spPr/>
    </dgm:pt>
    <dgm:pt modelId="{0AABF8E2-0B20-43F1-BA97-4B9A72553153}" type="pres">
      <dgm:prSet presAssocID="{19DAFC3E-4776-4CB3-A99C-9C701337119E}" presName="compNode" presStyleCnt="0"/>
      <dgm:spPr/>
    </dgm:pt>
    <dgm:pt modelId="{E62D8C37-99D4-48AF-9E4D-E207E1EB4B12}" type="pres">
      <dgm:prSet presAssocID="{19DAFC3E-4776-4CB3-A99C-9C701337119E}" presName="bgRect" presStyleLbl="bgShp" presStyleIdx="1" presStyleCnt="4"/>
      <dgm:spPr>
        <a:solidFill>
          <a:schemeClr val="tx1"/>
        </a:solidFill>
      </dgm:spPr>
    </dgm:pt>
    <dgm:pt modelId="{FC4A0C52-A0E3-4C46-B3F4-355F47CDADE4}" type="pres">
      <dgm:prSet presAssocID="{19DAFC3E-4776-4CB3-A99C-9C70133711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39EB14F-9572-428D-BDCB-34D64EAEB716}" type="pres">
      <dgm:prSet presAssocID="{19DAFC3E-4776-4CB3-A99C-9C701337119E}" presName="spaceRect" presStyleCnt="0"/>
      <dgm:spPr/>
    </dgm:pt>
    <dgm:pt modelId="{DC90F8B6-12E5-4918-B487-D8341EEA1669}" type="pres">
      <dgm:prSet presAssocID="{19DAFC3E-4776-4CB3-A99C-9C701337119E}" presName="parTx" presStyleLbl="revTx" presStyleIdx="1" presStyleCnt="4">
        <dgm:presLayoutVars>
          <dgm:chMax val="0"/>
          <dgm:chPref val="0"/>
        </dgm:presLayoutVars>
      </dgm:prSet>
      <dgm:spPr/>
    </dgm:pt>
    <dgm:pt modelId="{014D447B-35D6-4C95-BD9E-491ED6352073}" type="pres">
      <dgm:prSet presAssocID="{FE21AA55-B310-4B58-BCC2-707CCA43F4BC}" presName="sibTrans" presStyleCnt="0"/>
      <dgm:spPr/>
    </dgm:pt>
    <dgm:pt modelId="{25BF5BE5-AEED-4916-91B2-C497FE6E6CE3}" type="pres">
      <dgm:prSet presAssocID="{361AB6BF-09E2-49AC-BCB2-878D875E2DBD}" presName="compNode" presStyleCnt="0"/>
      <dgm:spPr/>
    </dgm:pt>
    <dgm:pt modelId="{2108C1BF-8B6F-4814-9DB9-160917342060}" type="pres">
      <dgm:prSet presAssocID="{361AB6BF-09E2-49AC-BCB2-878D875E2DBD}" presName="bgRect" presStyleLbl="bgShp" presStyleIdx="2" presStyleCnt="4"/>
      <dgm:spPr>
        <a:solidFill>
          <a:schemeClr val="tx1"/>
        </a:solidFill>
      </dgm:spPr>
    </dgm:pt>
    <dgm:pt modelId="{18507055-C396-416D-9571-E77A37741737}" type="pres">
      <dgm:prSet presAssocID="{361AB6BF-09E2-49AC-BCB2-878D875E2D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2762991-E148-4C89-B730-98518AB39349}" type="pres">
      <dgm:prSet presAssocID="{361AB6BF-09E2-49AC-BCB2-878D875E2DBD}" presName="spaceRect" presStyleCnt="0"/>
      <dgm:spPr/>
    </dgm:pt>
    <dgm:pt modelId="{2FAD722B-CEA2-4886-99AD-2C7473E4094F}" type="pres">
      <dgm:prSet presAssocID="{361AB6BF-09E2-49AC-BCB2-878D875E2DBD}" presName="parTx" presStyleLbl="revTx" presStyleIdx="2" presStyleCnt="4">
        <dgm:presLayoutVars>
          <dgm:chMax val="0"/>
          <dgm:chPref val="0"/>
        </dgm:presLayoutVars>
      </dgm:prSet>
      <dgm:spPr/>
    </dgm:pt>
    <dgm:pt modelId="{095CB496-D9F0-441C-A956-053C35B3544A}" type="pres">
      <dgm:prSet presAssocID="{4E17F8CB-0F18-409B-861A-129A5DBF478E}" presName="sibTrans" presStyleCnt="0"/>
      <dgm:spPr/>
    </dgm:pt>
    <dgm:pt modelId="{3BC32EEC-A95E-4274-ACF1-10ABC7158C42}" type="pres">
      <dgm:prSet presAssocID="{0DFEDE0C-D029-433A-8090-4FBE4C971D94}" presName="compNode" presStyleCnt="0"/>
      <dgm:spPr/>
    </dgm:pt>
    <dgm:pt modelId="{CE72136A-3538-47E9-B56A-7D574E7A752F}" type="pres">
      <dgm:prSet presAssocID="{0DFEDE0C-D029-433A-8090-4FBE4C971D94}" presName="bgRect" presStyleLbl="bgShp" presStyleIdx="3" presStyleCnt="4"/>
      <dgm:spPr>
        <a:solidFill>
          <a:schemeClr val="tx1"/>
        </a:solidFill>
      </dgm:spPr>
    </dgm:pt>
    <dgm:pt modelId="{485AC2BD-868D-46CC-B077-747BC4AE4667}" type="pres">
      <dgm:prSet presAssocID="{0DFEDE0C-D029-433A-8090-4FBE4C971D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053FCF9-F92B-4033-B7B6-A66C18E6221D}" type="pres">
      <dgm:prSet presAssocID="{0DFEDE0C-D029-433A-8090-4FBE4C971D94}" presName="spaceRect" presStyleCnt="0"/>
      <dgm:spPr/>
    </dgm:pt>
    <dgm:pt modelId="{407AF666-BB25-4AB1-8296-C3AB7C0A7FE5}" type="pres">
      <dgm:prSet presAssocID="{0DFEDE0C-D029-433A-8090-4FBE4C971D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66B6008-77A5-4C5C-9FF4-60A9ACA30A4E}" type="presOf" srcId="{A8B94B75-3144-4850-94EF-2ACB771C5012}" destId="{AAEDEEA0-3C01-436C-BBA5-26B2A07B8AAB}" srcOrd="0" destOrd="0" presId="urn:microsoft.com/office/officeart/2018/2/layout/IconVerticalSolidList"/>
    <dgm:cxn modelId="{2415DD1A-AAAF-4904-B943-8A712CB90F77}" srcId="{A8B94B75-3144-4850-94EF-2ACB771C5012}" destId="{BFE4B065-132C-4299-AC2B-7B0A5480CF8B}" srcOrd="0" destOrd="0" parTransId="{791B8D43-6779-4B4B-9DAE-317149B0797A}" sibTransId="{1547BB0D-5EC4-4A10-A83F-48826BD86628}"/>
    <dgm:cxn modelId="{45788224-47EB-4FEB-AD38-5A0DA8CAE7F2}" type="presOf" srcId="{19DAFC3E-4776-4CB3-A99C-9C701337119E}" destId="{DC90F8B6-12E5-4918-B487-D8341EEA1669}" srcOrd="0" destOrd="0" presId="urn:microsoft.com/office/officeart/2018/2/layout/IconVerticalSolidList"/>
    <dgm:cxn modelId="{19BC8E2B-F4BB-4FE5-80D6-B9A45D43C003}" srcId="{A8B94B75-3144-4850-94EF-2ACB771C5012}" destId="{361AB6BF-09E2-49AC-BCB2-878D875E2DBD}" srcOrd="2" destOrd="0" parTransId="{68A44C76-3C6F-4F66-8E56-28192535298B}" sibTransId="{4E17F8CB-0F18-409B-861A-129A5DBF478E}"/>
    <dgm:cxn modelId="{4F9B445E-F0E2-44A9-917A-73CE0252524A}" type="presOf" srcId="{0DFEDE0C-D029-433A-8090-4FBE4C971D94}" destId="{407AF666-BB25-4AB1-8296-C3AB7C0A7FE5}" srcOrd="0" destOrd="0" presId="urn:microsoft.com/office/officeart/2018/2/layout/IconVerticalSolidList"/>
    <dgm:cxn modelId="{0D22D274-9D0E-496B-B796-FE82E39C901F}" srcId="{A8B94B75-3144-4850-94EF-2ACB771C5012}" destId="{19DAFC3E-4776-4CB3-A99C-9C701337119E}" srcOrd="1" destOrd="0" parTransId="{0167394D-3449-4547-A28C-F37DD9C34F63}" sibTransId="{FE21AA55-B310-4B58-BCC2-707CCA43F4BC}"/>
    <dgm:cxn modelId="{92E19A91-D19E-4864-8462-6F649F0B44EC}" type="presOf" srcId="{BFE4B065-132C-4299-AC2B-7B0A5480CF8B}" destId="{9A1044E3-BF8B-43DA-8FFE-38896334067D}" srcOrd="0" destOrd="0" presId="urn:microsoft.com/office/officeart/2018/2/layout/IconVerticalSolidList"/>
    <dgm:cxn modelId="{271B5ED9-233B-4191-B834-D187C0E6EEBF}" type="presOf" srcId="{361AB6BF-09E2-49AC-BCB2-878D875E2DBD}" destId="{2FAD722B-CEA2-4886-99AD-2C7473E4094F}" srcOrd="0" destOrd="0" presId="urn:microsoft.com/office/officeart/2018/2/layout/IconVerticalSolidList"/>
    <dgm:cxn modelId="{B69764F6-87FD-4828-A7F2-9A69E9B93D7C}" srcId="{A8B94B75-3144-4850-94EF-2ACB771C5012}" destId="{0DFEDE0C-D029-433A-8090-4FBE4C971D94}" srcOrd="3" destOrd="0" parTransId="{D97FD082-FC14-42FE-9E2B-0448F71766F8}" sibTransId="{CD7FB580-25C1-4CB6-8081-A5BBAB90235E}"/>
    <dgm:cxn modelId="{F3824BEE-2B83-4D4C-BC11-63A4A9935C7E}" type="presParOf" srcId="{AAEDEEA0-3C01-436C-BBA5-26B2A07B8AAB}" destId="{097F2C0E-AB90-445A-A9D8-BF03FDE38BD3}" srcOrd="0" destOrd="0" presId="urn:microsoft.com/office/officeart/2018/2/layout/IconVerticalSolidList"/>
    <dgm:cxn modelId="{3FBC678E-FB0A-4E43-A46F-56C55D8776BA}" type="presParOf" srcId="{097F2C0E-AB90-445A-A9D8-BF03FDE38BD3}" destId="{D57380E5-886D-49AB-9709-781137C19AB4}" srcOrd="0" destOrd="0" presId="urn:microsoft.com/office/officeart/2018/2/layout/IconVerticalSolidList"/>
    <dgm:cxn modelId="{AE58685D-EF7C-40D8-B59B-AE2DEE5DFF3C}" type="presParOf" srcId="{097F2C0E-AB90-445A-A9D8-BF03FDE38BD3}" destId="{71341070-70D9-4619-AF97-3AA8A23E5D5A}" srcOrd="1" destOrd="0" presId="urn:microsoft.com/office/officeart/2018/2/layout/IconVerticalSolidList"/>
    <dgm:cxn modelId="{CF2E646D-AF1E-4A03-A2DE-E17BFC1EA264}" type="presParOf" srcId="{097F2C0E-AB90-445A-A9D8-BF03FDE38BD3}" destId="{2F7A6B25-C063-42F9-BBE8-02E9EB2F7420}" srcOrd="2" destOrd="0" presId="urn:microsoft.com/office/officeart/2018/2/layout/IconVerticalSolidList"/>
    <dgm:cxn modelId="{0F31B9D8-6A70-4717-B846-5DBF7851390F}" type="presParOf" srcId="{097F2C0E-AB90-445A-A9D8-BF03FDE38BD3}" destId="{9A1044E3-BF8B-43DA-8FFE-38896334067D}" srcOrd="3" destOrd="0" presId="urn:microsoft.com/office/officeart/2018/2/layout/IconVerticalSolidList"/>
    <dgm:cxn modelId="{A5BB4A65-B12C-406A-A098-8FDCA600C111}" type="presParOf" srcId="{AAEDEEA0-3C01-436C-BBA5-26B2A07B8AAB}" destId="{D7C405DF-7CDB-4C35-A50C-90FAC4F69411}" srcOrd="1" destOrd="0" presId="urn:microsoft.com/office/officeart/2018/2/layout/IconVerticalSolidList"/>
    <dgm:cxn modelId="{D17F7F40-8261-45F3-B411-FE27AF269072}" type="presParOf" srcId="{AAEDEEA0-3C01-436C-BBA5-26B2A07B8AAB}" destId="{0AABF8E2-0B20-43F1-BA97-4B9A72553153}" srcOrd="2" destOrd="0" presId="urn:microsoft.com/office/officeart/2018/2/layout/IconVerticalSolidList"/>
    <dgm:cxn modelId="{A19C0898-3881-4F21-AA79-02B5693528E7}" type="presParOf" srcId="{0AABF8E2-0B20-43F1-BA97-4B9A72553153}" destId="{E62D8C37-99D4-48AF-9E4D-E207E1EB4B12}" srcOrd="0" destOrd="0" presId="urn:microsoft.com/office/officeart/2018/2/layout/IconVerticalSolidList"/>
    <dgm:cxn modelId="{68E3CBDA-2B12-467A-8A1F-E890DE539ABB}" type="presParOf" srcId="{0AABF8E2-0B20-43F1-BA97-4B9A72553153}" destId="{FC4A0C52-A0E3-4C46-B3F4-355F47CDADE4}" srcOrd="1" destOrd="0" presId="urn:microsoft.com/office/officeart/2018/2/layout/IconVerticalSolidList"/>
    <dgm:cxn modelId="{4C9AC2EA-8F53-42E9-9723-655A5A8FC74C}" type="presParOf" srcId="{0AABF8E2-0B20-43F1-BA97-4B9A72553153}" destId="{C39EB14F-9572-428D-BDCB-34D64EAEB716}" srcOrd="2" destOrd="0" presId="urn:microsoft.com/office/officeart/2018/2/layout/IconVerticalSolidList"/>
    <dgm:cxn modelId="{595FF534-B661-471B-BEE3-B7199BFDCA7D}" type="presParOf" srcId="{0AABF8E2-0B20-43F1-BA97-4B9A72553153}" destId="{DC90F8B6-12E5-4918-B487-D8341EEA1669}" srcOrd="3" destOrd="0" presId="urn:microsoft.com/office/officeart/2018/2/layout/IconVerticalSolidList"/>
    <dgm:cxn modelId="{E7409769-8EB1-4155-ACB0-FA9233B8ED01}" type="presParOf" srcId="{AAEDEEA0-3C01-436C-BBA5-26B2A07B8AAB}" destId="{014D447B-35D6-4C95-BD9E-491ED6352073}" srcOrd="3" destOrd="0" presId="urn:microsoft.com/office/officeart/2018/2/layout/IconVerticalSolidList"/>
    <dgm:cxn modelId="{17811D60-761D-4047-B544-171992468F1A}" type="presParOf" srcId="{AAEDEEA0-3C01-436C-BBA5-26B2A07B8AAB}" destId="{25BF5BE5-AEED-4916-91B2-C497FE6E6CE3}" srcOrd="4" destOrd="0" presId="urn:microsoft.com/office/officeart/2018/2/layout/IconVerticalSolidList"/>
    <dgm:cxn modelId="{8D236A75-F2D7-4EC2-B962-5E163D3038AA}" type="presParOf" srcId="{25BF5BE5-AEED-4916-91B2-C497FE6E6CE3}" destId="{2108C1BF-8B6F-4814-9DB9-160917342060}" srcOrd="0" destOrd="0" presId="urn:microsoft.com/office/officeart/2018/2/layout/IconVerticalSolidList"/>
    <dgm:cxn modelId="{A2DF446C-270C-4A8C-940F-29E30E28FD71}" type="presParOf" srcId="{25BF5BE5-AEED-4916-91B2-C497FE6E6CE3}" destId="{18507055-C396-416D-9571-E77A37741737}" srcOrd="1" destOrd="0" presId="urn:microsoft.com/office/officeart/2018/2/layout/IconVerticalSolidList"/>
    <dgm:cxn modelId="{C38CF293-47BB-4317-A6C0-228DE93BF26A}" type="presParOf" srcId="{25BF5BE5-AEED-4916-91B2-C497FE6E6CE3}" destId="{02762991-E148-4C89-B730-98518AB39349}" srcOrd="2" destOrd="0" presId="urn:microsoft.com/office/officeart/2018/2/layout/IconVerticalSolidList"/>
    <dgm:cxn modelId="{22B8D8DC-47FD-4F22-B79B-E5E9C0B8B862}" type="presParOf" srcId="{25BF5BE5-AEED-4916-91B2-C497FE6E6CE3}" destId="{2FAD722B-CEA2-4886-99AD-2C7473E4094F}" srcOrd="3" destOrd="0" presId="urn:microsoft.com/office/officeart/2018/2/layout/IconVerticalSolidList"/>
    <dgm:cxn modelId="{C3A9C671-05F8-4528-B3F8-4FF020F613A1}" type="presParOf" srcId="{AAEDEEA0-3C01-436C-BBA5-26B2A07B8AAB}" destId="{095CB496-D9F0-441C-A956-053C35B3544A}" srcOrd="5" destOrd="0" presId="urn:microsoft.com/office/officeart/2018/2/layout/IconVerticalSolidList"/>
    <dgm:cxn modelId="{81FDADF1-2D89-4E68-AEB9-6EF50779FE9F}" type="presParOf" srcId="{AAEDEEA0-3C01-436C-BBA5-26B2A07B8AAB}" destId="{3BC32EEC-A95E-4274-ACF1-10ABC7158C42}" srcOrd="6" destOrd="0" presId="urn:microsoft.com/office/officeart/2018/2/layout/IconVerticalSolidList"/>
    <dgm:cxn modelId="{DDAAA5D8-A200-4D8C-BBBC-78DC9C4800BB}" type="presParOf" srcId="{3BC32EEC-A95E-4274-ACF1-10ABC7158C42}" destId="{CE72136A-3538-47E9-B56A-7D574E7A752F}" srcOrd="0" destOrd="0" presId="urn:microsoft.com/office/officeart/2018/2/layout/IconVerticalSolidList"/>
    <dgm:cxn modelId="{42C655F6-EDD5-4F7A-9229-B35BBCD7CB35}" type="presParOf" srcId="{3BC32EEC-A95E-4274-ACF1-10ABC7158C42}" destId="{485AC2BD-868D-46CC-B077-747BC4AE4667}" srcOrd="1" destOrd="0" presId="urn:microsoft.com/office/officeart/2018/2/layout/IconVerticalSolidList"/>
    <dgm:cxn modelId="{E2AFB15F-FC71-42CA-912D-47AA79B334CF}" type="presParOf" srcId="{3BC32EEC-A95E-4274-ACF1-10ABC7158C42}" destId="{1053FCF9-F92B-4033-B7B6-A66C18E6221D}" srcOrd="2" destOrd="0" presId="urn:microsoft.com/office/officeart/2018/2/layout/IconVerticalSolidList"/>
    <dgm:cxn modelId="{A057E18E-B601-4EE1-8B90-803DE3F0DDBD}" type="presParOf" srcId="{3BC32EEC-A95E-4274-ACF1-10ABC7158C42}" destId="{407AF666-BB25-4AB1-8296-C3AB7C0A7F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380E5-886D-49AB-9709-781137C19AB4}">
      <dsp:nvSpPr>
        <dsp:cNvPr id="0" name=""/>
        <dsp:cNvSpPr/>
      </dsp:nvSpPr>
      <dsp:spPr>
        <a:xfrm>
          <a:off x="0" y="2158"/>
          <a:ext cx="5450496" cy="10939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41070-70D9-4619-AF97-3AA8A23E5D5A}">
      <dsp:nvSpPr>
        <dsp:cNvPr id="0" name=""/>
        <dsp:cNvSpPr/>
      </dsp:nvSpPr>
      <dsp:spPr>
        <a:xfrm>
          <a:off x="330907" y="248288"/>
          <a:ext cx="601650" cy="601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44E3-BF8B-43DA-8FFE-38896334067D}">
      <dsp:nvSpPr>
        <dsp:cNvPr id="0" name=""/>
        <dsp:cNvSpPr/>
      </dsp:nvSpPr>
      <dsp:spPr>
        <a:xfrm>
          <a:off x="1263466" y="2158"/>
          <a:ext cx="4187029" cy="109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72" tIns="115772" rIns="115772" bIns="1157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>
              <a:solidFill>
                <a:schemeClr val="bg1"/>
              </a:solidFill>
              <a:latin typeface="Gotham Book" pitchFamily="50" charset="0"/>
            </a:rPr>
            <a:t>Une démarche RSE en 3 axes: </a:t>
          </a:r>
          <a:endParaRPr lang="en-US" sz="2200" kern="1200">
            <a:solidFill>
              <a:schemeClr val="bg1"/>
            </a:solidFill>
            <a:latin typeface="Gotham Book" pitchFamily="50" charset="0"/>
          </a:endParaRPr>
        </a:p>
      </dsp:txBody>
      <dsp:txXfrm>
        <a:off x="1263466" y="2158"/>
        <a:ext cx="4187029" cy="1093910"/>
      </dsp:txXfrm>
    </dsp:sp>
    <dsp:sp modelId="{E62D8C37-99D4-48AF-9E4D-E207E1EB4B12}">
      <dsp:nvSpPr>
        <dsp:cNvPr id="0" name=""/>
        <dsp:cNvSpPr/>
      </dsp:nvSpPr>
      <dsp:spPr>
        <a:xfrm>
          <a:off x="0" y="1369546"/>
          <a:ext cx="5450496" cy="109391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A0C52-A0E3-4C46-B3F4-355F47CDADE4}">
      <dsp:nvSpPr>
        <dsp:cNvPr id="0" name=""/>
        <dsp:cNvSpPr/>
      </dsp:nvSpPr>
      <dsp:spPr>
        <a:xfrm>
          <a:off x="330907" y="1615675"/>
          <a:ext cx="601650" cy="601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F8B6-12E5-4918-B487-D8341EEA1669}">
      <dsp:nvSpPr>
        <dsp:cNvPr id="0" name=""/>
        <dsp:cNvSpPr/>
      </dsp:nvSpPr>
      <dsp:spPr>
        <a:xfrm>
          <a:off x="1263466" y="1369546"/>
          <a:ext cx="4187029" cy="109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72" tIns="115772" rIns="115772" bIns="1157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  <a:latin typeface="Gotham Book" pitchFamily="50" charset="0"/>
            </a:rPr>
            <a:t>Gouvernance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Gotham Book" pitchFamily="50" charset="0"/>
            </a:rPr>
            <a:t>Loyauté des pratiques, transparence, solidarité, équité</a:t>
          </a:r>
          <a:endParaRPr lang="en-US" sz="1800" kern="1200" dirty="0">
            <a:solidFill>
              <a:schemeClr val="bg1"/>
            </a:solidFill>
            <a:latin typeface="Gotham Book" pitchFamily="50" charset="0"/>
          </a:endParaRPr>
        </a:p>
      </dsp:txBody>
      <dsp:txXfrm>
        <a:off x="1263466" y="1369546"/>
        <a:ext cx="4187029" cy="1093910"/>
      </dsp:txXfrm>
    </dsp:sp>
    <dsp:sp modelId="{2108C1BF-8B6F-4814-9DB9-160917342060}">
      <dsp:nvSpPr>
        <dsp:cNvPr id="0" name=""/>
        <dsp:cNvSpPr/>
      </dsp:nvSpPr>
      <dsp:spPr>
        <a:xfrm>
          <a:off x="0" y="2736933"/>
          <a:ext cx="5450496" cy="109391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07055-C396-416D-9571-E77A37741737}">
      <dsp:nvSpPr>
        <dsp:cNvPr id="0" name=""/>
        <dsp:cNvSpPr/>
      </dsp:nvSpPr>
      <dsp:spPr>
        <a:xfrm>
          <a:off x="330907" y="2983063"/>
          <a:ext cx="601650" cy="601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D722B-CEA2-4886-99AD-2C7473E4094F}">
      <dsp:nvSpPr>
        <dsp:cNvPr id="0" name=""/>
        <dsp:cNvSpPr/>
      </dsp:nvSpPr>
      <dsp:spPr>
        <a:xfrm>
          <a:off x="1263466" y="2736933"/>
          <a:ext cx="4187029" cy="109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72" tIns="115772" rIns="115772" bIns="1157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  <a:latin typeface="Gotham Book" pitchFamily="50" charset="0"/>
            </a:rPr>
            <a:t>Banque responsable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Gotham Book" pitchFamily="50" charset="0"/>
            </a:rPr>
            <a:t>Origine des fonds &gt; gestion de la réserve &gt; financement des collectivités</a:t>
          </a:r>
        </a:p>
      </dsp:txBody>
      <dsp:txXfrm>
        <a:off x="1263466" y="2736933"/>
        <a:ext cx="4187029" cy="1093910"/>
      </dsp:txXfrm>
    </dsp:sp>
    <dsp:sp modelId="{CE72136A-3538-47E9-B56A-7D574E7A752F}">
      <dsp:nvSpPr>
        <dsp:cNvPr id="0" name=""/>
        <dsp:cNvSpPr/>
      </dsp:nvSpPr>
      <dsp:spPr>
        <a:xfrm>
          <a:off x="0" y="4104321"/>
          <a:ext cx="5450496" cy="109391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C2BD-868D-46CC-B077-747BC4AE4667}">
      <dsp:nvSpPr>
        <dsp:cNvPr id="0" name=""/>
        <dsp:cNvSpPr/>
      </dsp:nvSpPr>
      <dsp:spPr>
        <a:xfrm>
          <a:off x="330907" y="4350451"/>
          <a:ext cx="601650" cy="601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AF666-BB25-4AB1-8296-C3AB7C0A7FE5}">
      <dsp:nvSpPr>
        <dsp:cNvPr id="0" name=""/>
        <dsp:cNvSpPr/>
      </dsp:nvSpPr>
      <dsp:spPr>
        <a:xfrm>
          <a:off x="1263466" y="4104321"/>
          <a:ext cx="4187029" cy="109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72" tIns="115772" rIns="115772" bIns="11577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  <a:latin typeface="Gotham Book" pitchFamily="50" charset="0"/>
            </a:rPr>
            <a:t>Entreprise responsable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Gotham Book" pitchFamily="50" charset="0"/>
            </a:rPr>
            <a:t>RH et environnement</a:t>
          </a:r>
          <a:endParaRPr lang="en-US" sz="1800" kern="1200" dirty="0">
            <a:solidFill>
              <a:schemeClr val="bg1"/>
            </a:solidFill>
            <a:latin typeface="Gotham Book" pitchFamily="50" charset="0"/>
          </a:endParaRPr>
        </a:p>
      </dsp:txBody>
      <dsp:txXfrm>
        <a:off x="1263466" y="4104321"/>
        <a:ext cx="4187029" cy="109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BF631FD-84D4-4088-965E-DA9961D0EE23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432E9DD-8960-439A-99FC-0E1591E11E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42196-9B83-4679-BCC1-47924E91B3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95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1E73B3-1CBC-402C-BFD3-D6A79FA54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871"/>
            <a:ext cx="7735568" cy="5678129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FC6CDCCE-5BB6-4923-BC97-0AC34B99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3" y="4133156"/>
            <a:ext cx="4625614" cy="222954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29EB3-8C2D-4EF9-A94C-221D849E4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7986" y="1362125"/>
            <a:ext cx="4398962" cy="148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5D2AA81-47B1-42D5-9913-EFFBC8CF5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77" y="4643020"/>
            <a:ext cx="3491023" cy="22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ommaire 9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34" y="128270"/>
            <a:ext cx="9265862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8634" y="1479784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0412" y="2431886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8634" y="3391571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8634" y="4380540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3783B7B-0EC5-4486-AD16-1BFBF1B62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48634" y="541283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53417" y="1361140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748321" y="2308641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721393" y="3263846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748321" y="4252371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92EB1-58EB-49A2-A6C3-E42ED5901815}"/>
              </a:ext>
            </a:extLst>
          </p:cNvPr>
          <p:cNvSpPr txBox="1"/>
          <p:nvPr userDrawn="1"/>
        </p:nvSpPr>
        <p:spPr>
          <a:xfrm>
            <a:off x="1748322" y="5294188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129532-5D7A-47F9-8D2A-60299B2E5DC9}"/>
              </a:ext>
            </a:extLst>
          </p:cNvPr>
          <p:cNvSpPr txBox="1"/>
          <p:nvPr userDrawn="1"/>
        </p:nvSpPr>
        <p:spPr>
          <a:xfrm>
            <a:off x="6987467" y="1747996"/>
            <a:ext cx="120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CFE2FC05-F07A-40C0-8834-7C2764625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1871" y="1877597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A53796C-F6F0-436C-A84A-BB73205B8B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87489" y="284353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57D0066-AB9A-487A-86E3-AEF813F22D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11871" y="3825997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B64B9BE-593C-48C0-9216-D9FAA7A2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7489" y="4770844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033B97-3908-42AC-A945-E1A1CEC6F278}"/>
              </a:ext>
            </a:extLst>
          </p:cNvPr>
          <p:cNvSpPr txBox="1"/>
          <p:nvPr userDrawn="1"/>
        </p:nvSpPr>
        <p:spPr>
          <a:xfrm>
            <a:off x="6963086" y="2759779"/>
            <a:ext cx="115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_07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DAC880-EFCE-4D9D-AFBD-3979C7B06FE5}"/>
              </a:ext>
            </a:extLst>
          </p:cNvPr>
          <p:cNvSpPr txBox="1"/>
          <p:nvPr userDrawn="1"/>
        </p:nvSpPr>
        <p:spPr>
          <a:xfrm>
            <a:off x="7012983" y="3700676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00EC0A-EF0C-4FED-A47A-67DADA4A43EE}"/>
              </a:ext>
            </a:extLst>
          </p:cNvPr>
          <p:cNvSpPr txBox="1"/>
          <p:nvPr userDrawn="1"/>
        </p:nvSpPr>
        <p:spPr>
          <a:xfrm>
            <a:off x="6997211" y="4654216"/>
            <a:ext cx="1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_09</a:t>
            </a:r>
          </a:p>
        </p:txBody>
      </p:sp>
    </p:spTree>
    <p:extLst>
      <p:ext uri="{BB962C8B-B14F-4D97-AF65-F5344CB8AC3E}">
        <p14:creationId xmlns:p14="http://schemas.microsoft.com/office/powerpoint/2010/main" val="169534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ommaire 10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484" y="282823"/>
            <a:ext cx="9265862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1706" y="1525027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5555" y="2396425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5555" y="3324360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9931" y="4241166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3783B7B-0EC5-4486-AD16-1BFBF1B62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3484" y="5159647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26489" y="1406383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733464" y="2282705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698314" y="3206160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699618" y="4122522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92EB1-58EB-49A2-A6C3-E42ED5901815}"/>
              </a:ext>
            </a:extLst>
          </p:cNvPr>
          <p:cNvSpPr txBox="1"/>
          <p:nvPr userDrawn="1"/>
        </p:nvSpPr>
        <p:spPr>
          <a:xfrm>
            <a:off x="1713172" y="5041003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129532-5D7A-47F9-8D2A-60299B2E5DC9}"/>
              </a:ext>
            </a:extLst>
          </p:cNvPr>
          <p:cNvSpPr txBox="1"/>
          <p:nvPr userDrawn="1"/>
        </p:nvSpPr>
        <p:spPr>
          <a:xfrm>
            <a:off x="6995065" y="1398229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CFE2FC05-F07A-40C0-8834-7C2764625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84943" y="1529349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A53796C-F6F0-436C-A84A-BB73205B8B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88792" y="2400747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57D0066-AB9A-487A-86E3-AEF813F22D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8792" y="332868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B64B9BE-593C-48C0-9216-D9FAA7A2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63168" y="4245488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71A76FC2-E133-45F6-96D0-92E767CB0B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76721" y="5163969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033B97-3908-42AC-A945-E1A1CEC6F278}"/>
              </a:ext>
            </a:extLst>
          </p:cNvPr>
          <p:cNvSpPr txBox="1"/>
          <p:nvPr userDrawn="1"/>
        </p:nvSpPr>
        <p:spPr>
          <a:xfrm>
            <a:off x="6980832" y="2278534"/>
            <a:ext cx="114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_07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DAC880-EFCE-4D9D-AFBD-3979C7B06FE5}"/>
              </a:ext>
            </a:extLst>
          </p:cNvPr>
          <p:cNvSpPr txBox="1"/>
          <p:nvPr userDrawn="1"/>
        </p:nvSpPr>
        <p:spPr>
          <a:xfrm>
            <a:off x="7014592" y="3221532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00EC0A-EF0C-4FED-A47A-67DADA4A43EE}"/>
              </a:ext>
            </a:extLst>
          </p:cNvPr>
          <p:cNvSpPr txBox="1"/>
          <p:nvPr userDrawn="1"/>
        </p:nvSpPr>
        <p:spPr>
          <a:xfrm>
            <a:off x="6983978" y="4101974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B3A727-B9BD-4EE3-AE99-E4CE22097DD3}"/>
              </a:ext>
            </a:extLst>
          </p:cNvPr>
          <p:cNvSpPr txBox="1"/>
          <p:nvPr userDrawn="1"/>
        </p:nvSpPr>
        <p:spPr>
          <a:xfrm>
            <a:off x="6986845" y="4995671"/>
            <a:ext cx="114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_10</a:t>
            </a:r>
          </a:p>
        </p:txBody>
      </p:sp>
    </p:spTree>
    <p:extLst>
      <p:ext uri="{BB962C8B-B14F-4D97-AF65-F5344CB8AC3E}">
        <p14:creationId xmlns:p14="http://schemas.microsoft.com/office/powerpoint/2010/main" val="189572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ommaire 11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34" y="128270"/>
            <a:ext cx="9265862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8635" y="1222095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0413" y="2063085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0413" y="2924220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8635" y="3808368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3783B7B-0EC5-4486-AD16-1BFBF1B62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48634" y="468116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53418" y="1103451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748322" y="1939840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713172" y="2796495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748322" y="3680199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92EB1-58EB-49A2-A6C3-E42ED5901815}"/>
              </a:ext>
            </a:extLst>
          </p:cNvPr>
          <p:cNvSpPr txBox="1"/>
          <p:nvPr userDrawn="1"/>
        </p:nvSpPr>
        <p:spPr>
          <a:xfrm>
            <a:off x="1748322" y="4562518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B5A79E-FC36-4930-A389-3C6B64D9A765}"/>
              </a:ext>
            </a:extLst>
          </p:cNvPr>
          <p:cNvSpPr txBox="1"/>
          <p:nvPr userDrawn="1"/>
        </p:nvSpPr>
        <p:spPr>
          <a:xfrm>
            <a:off x="1713172" y="5444837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8C10540C-2403-4B1B-B712-7FD9A9F073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48634" y="5563481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129532-5D7A-47F9-8D2A-60299B2E5DC9}"/>
              </a:ext>
            </a:extLst>
          </p:cNvPr>
          <p:cNvSpPr txBox="1"/>
          <p:nvPr userDrawn="1"/>
        </p:nvSpPr>
        <p:spPr>
          <a:xfrm>
            <a:off x="6987467" y="1438296"/>
            <a:ext cx="1132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_07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CFE2FC05-F07A-40C0-8834-7C2764625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1871" y="1567897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A53796C-F6F0-436C-A84A-BB73205B8B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1871" y="2420185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57D0066-AB9A-487A-86E3-AEF813F22D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11871" y="3385508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B64B9BE-593C-48C0-9216-D9FAA7A2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19728" y="4269519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71A76FC2-E133-45F6-96D0-92E767CB0B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03649" y="5153531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033B97-3908-42AC-A945-E1A1CEC6F278}"/>
              </a:ext>
            </a:extLst>
          </p:cNvPr>
          <p:cNvSpPr txBox="1"/>
          <p:nvPr userDrawn="1"/>
        </p:nvSpPr>
        <p:spPr>
          <a:xfrm>
            <a:off x="6987468" y="2336432"/>
            <a:ext cx="1159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DAC880-EFCE-4D9D-AFBD-3979C7B06FE5}"/>
              </a:ext>
            </a:extLst>
          </p:cNvPr>
          <p:cNvSpPr txBox="1"/>
          <p:nvPr userDrawn="1"/>
        </p:nvSpPr>
        <p:spPr>
          <a:xfrm>
            <a:off x="7012983" y="3260187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_09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00EC0A-EF0C-4FED-A47A-67DADA4A43EE}"/>
              </a:ext>
            </a:extLst>
          </p:cNvPr>
          <p:cNvSpPr txBox="1"/>
          <p:nvPr userDrawn="1"/>
        </p:nvSpPr>
        <p:spPr>
          <a:xfrm>
            <a:off x="7029450" y="4152891"/>
            <a:ext cx="1142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_10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B3A727-B9BD-4EE3-AE99-E4CE22097DD3}"/>
              </a:ext>
            </a:extLst>
          </p:cNvPr>
          <p:cNvSpPr txBox="1"/>
          <p:nvPr userDrawn="1"/>
        </p:nvSpPr>
        <p:spPr>
          <a:xfrm>
            <a:off x="7074907" y="5081438"/>
            <a:ext cx="114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_11</a:t>
            </a:r>
          </a:p>
        </p:txBody>
      </p:sp>
    </p:spTree>
    <p:extLst>
      <p:ext uri="{BB962C8B-B14F-4D97-AF65-F5344CB8AC3E}">
        <p14:creationId xmlns:p14="http://schemas.microsoft.com/office/powerpoint/2010/main" val="3891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Sommaire 1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634" y="128270"/>
            <a:ext cx="9265862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8635" y="1222095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0413" y="2053560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0413" y="2914695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8635" y="3798843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3783B7B-0EC5-4486-AD16-1BFBF1B62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48634" y="468116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53418" y="1103451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748322" y="1939840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713172" y="2796495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748322" y="3680199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92EB1-58EB-49A2-A6C3-E42ED5901815}"/>
              </a:ext>
            </a:extLst>
          </p:cNvPr>
          <p:cNvSpPr txBox="1"/>
          <p:nvPr userDrawn="1"/>
        </p:nvSpPr>
        <p:spPr>
          <a:xfrm>
            <a:off x="1748322" y="4562518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B5A79E-FC36-4930-A389-3C6B64D9A765}"/>
              </a:ext>
            </a:extLst>
          </p:cNvPr>
          <p:cNvSpPr txBox="1"/>
          <p:nvPr userDrawn="1"/>
        </p:nvSpPr>
        <p:spPr>
          <a:xfrm>
            <a:off x="1713172" y="5444837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8C10540C-2403-4B1B-B712-7FD9A9F073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48634" y="5563481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129532-5D7A-47F9-8D2A-60299B2E5DC9}"/>
              </a:ext>
            </a:extLst>
          </p:cNvPr>
          <p:cNvSpPr txBox="1"/>
          <p:nvPr userDrawn="1"/>
        </p:nvSpPr>
        <p:spPr>
          <a:xfrm>
            <a:off x="7021995" y="1095297"/>
            <a:ext cx="116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_07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CFE2FC05-F07A-40C0-8834-7C2764625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1872" y="1226417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A53796C-F6F0-436C-A84A-BB73205B8B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3650" y="205788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57D0066-AB9A-487A-86E3-AEF813F22D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03650" y="2919017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B64B9BE-593C-48C0-9216-D9FAA7A2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11872" y="3803165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71A76FC2-E133-45F6-96D0-92E767CB0B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11871" y="4685484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162FEC1C-8560-4349-9C27-7DF910D2D6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1871" y="5567803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033B97-3908-42AC-A945-E1A1CEC6F278}"/>
              </a:ext>
            </a:extLst>
          </p:cNvPr>
          <p:cNvSpPr txBox="1"/>
          <p:nvPr userDrawn="1"/>
        </p:nvSpPr>
        <p:spPr>
          <a:xfrm>
            <a:off x="6995690" y="1935669"/>
            <a:ext cx="116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DAC880-EFCE-4D9D-AFBD-3979C7B06FE5}"/>
              </a:ext>
            </a:extLst>
          </p:cNvPr>
          <p:cNvSpPr txBox="1"/>
          <p:nvPr userDrawn="1"/>
        </p:nvSpPr>
        <p:spPr>
          <a:xfrm>
            <a:off x="7029450" y="2811867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_09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00EC0A-EF0C-4FED-A47A-67DADA4A43EE}"/>
              </a:ext>
            </a:extLst>
          </p:cNvPr>
          <p:cNvSpPr txBox="1"/>
          <p:nvPr userDrawn="1"/>
        </p:nvSpPr>
        <p:spPr>
          <a:xfrm>
            <a:off x="7032682" y="3659651"/>
            <a:ext cx="1142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_10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B3A727-B9BD-4EE3-AE99-E4CE22097DD3}"/>
              </a:ext>
            </a:extLst>
          </p:cNvPr>
          <p:cNvSpPr txBox="1"/>
          <p:nvPr userDrawn="1"/>
        </p:nvSpPr>
        <p:spPr>
          <a:xfrm>
            <a:off x="7021995" y="4517186"/>
            <a:ext cx="114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_11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09E6357-3E5B-49ED-8D02-391BF6EA88FF}"/>
              </a:ext>
            </a:extLst>
          </p:cNvPr>
          <p:cNvSpPr txBox="1"/>
          <p:nvPr userDrawn="1"/>
        </p:nvSpPr>
        <p:spPr>
          <a:xfrm>
            <a:off x="7029450" y="5438403"/>
            <a:ext cx="101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_12</a:t>
            </a:r>
          </a:p>
        </p:txBody>
      </p:sp>
    </p:spTree>
    <p:extLst>
      <p:ext uri="{BB962C8B-B14F-4D97-AF65-F5344CB8AC3E}">
        <p14:creationId xmlns:p14="http://schemas.microsoft.com/office/powerpoint/2010/main" val="176435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36821F1-6A35-48E2-BE77-7FD75F045681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montagne, bâtiment, table, photo&#10;&#10;Description générée automatiquement">
            <a:extLst>
              <a:ext uri="{FF2B5EF4-FFF2-40B4-BE49-F238E27FC236}">
                <a16:creationId xmlns:a16="http://schemas.microsoft.com/office/drawing/2014/main" id="{11FC4F77-C330-4768-9200-180F8B69C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860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A2D5F11-0B44-45C5-953C-047E09F6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609" y="720198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3879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CB5DF39-9915-425A-BBAD-3C40F1FD5ACA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voûte, bâtiment, équitation, table&#10;&#10;Description générée automatiquement">
            <a:extLst>
              <a:ext uri="{FF2B5EF4-FFF2-40B4-BE49-F238E27FC236}">
                <a16:creationId xmlns:a16="http://schemas.microsoft.com/office/drawing/2014/main" id="{136C4C96-36BF-4F06-B380-98614FA15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4889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18AB738-4459-40AA-97ED-EDF3B6FB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7647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7A41177-A9F2-4B1F-9783-0CE1A945EA96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extérieur, herbe, grand, bâtiment&#10;&#10;Description générée automatiquement">
            <a:extLst>
              <a:ext uri="{FF2B5EF4-FFF2-40B4-BE49-F238E27FC236}">
                <a16:creationId xmlns:a16="http://schemas.microsoft.com/office/drawing/2014/main" id="{750F9936-E4CD-4FD0-BF2D-3E1DF367B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93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5A3ACA3-B3BA-4E91-AD56-145007A3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11092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996AB4-96E6-41CF-B640-3936C1CEA2EB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bâtiment, photo, herbe, blanc&#10;&#10;Description générée automatiquement">
            <a:extLst>
              <a:ext uri="{FF2B5EF4-FFF2-40B4-BE49-F238E27FC236}">
                <a16:creationId xmlns:a16="http://schemas.microsoft.com/office/drawing/2014/main" id="{D1EF3F3F-7B44-43D0-B259-7D8C325D3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3479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A0620B4C-C189-4618-8FE7-C9E16AF1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87937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photo, homme, grand, table&#10;&#10;Description générée automatiquement">
            <a:extLst>
              <a:ext uri="{FF2B5EF4-FFF2-40B4-BE49-F238E27FC236}">
                <a16:creationId xmlns:a16="http://schemas.microsoft.com/office/drawing/2014/main" id="{451AFB01-50BF-44F1-8254-C0BAD7892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0105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0877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extérieur, herbe, eau, bâtiment&#10;&#10;Description générée automatiquement">
            <a:extLst>
              <a:ext uri="{FF2B5EF4-FFF2-40B4-BE49-F238E27FC236}">
                <a16:creationId xmlns:a16="http://schemas.microsoft.com/office/drawing/2014/main" id="{6C0E071D-A692-40C2-A532-6FC6A72B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7143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859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F9728A-6D21-496A-950A-33DBC4B6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827"/>
            <a:ext cx="10515600" cy="38440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A18BED-F3E5-4D28-8371-33CC466A3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452" y="0"/>
            <a:ext cx="7651095" cy="1514042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A462118A-9FB1-40C0-8491-6D21B006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043"/>
            <a:ext cx="10515600" cy="629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7D7322C0-F88D-4B51-B350-9CD61D3B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0425CDC-1DD6-4C2B-B56E-B5C68EBC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A47C98A-0A9C-4496-B272-8B4B4242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99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4" name="Image 3" descr="Une image contenant dinosaure, reptile, extérieur, animal&#10;&#10;Description générée automatiquement">
            <a:extLst>
              <a:ext uri="{FF2B5EF4-FFF2-40B4-BE49-F238E27FC236}">
                <a16:creationId xmlns:a16="http://schemas.microsoft.com/office/drawing/2014/main" id="{4BF86110-257E-4D30-A4EA-BD3753457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1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95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montagne, extérieur, eau, vue&#10;&#10;Description générée automatiquement">
            <a:extLst>
              <a:ext uri="{FF2B5EF4-FFF2-40B4-BE49-F238E27FC236}">
                <a16:creationId xmlns:a16="http://schemas.microsoft.com/office/drawing/2014/main" id="{1BB01BC0-D457-4453-935F-589E56763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8346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2402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4" name="Image 3" descr="Une image contenant extérieur, vélo, garé, assis&#10;&#10;Description générée automatiquement">
            <a:extLst>
              <a:ext uri="{FF2B5EF4-FFF2-40B4-BE49-F238E27FC236}">
                <a16:creationId xmlns:a16="http://schemas.microsoft.com/office/drawing/2014/main" id="{A8999B8C-FBE6-41CE-879C-DFA88BA1E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8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bâtiment, photo, eau, vieux&#10;&#10;Description générée automatiquement">
            <a:extLst>
              <a:ext uri="{FF2B5EF4-FFF2-40B4-BE49-F238E27FC236}">
                <a16:creationId xmlns:a16="http://schemas.microsoft.com/office/drawing/2014/main" id="{7A813BB1-C003-4FD8-8B88-72197B2AB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8346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2415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extérieur, herbe, bâtiment, voiture&#10;&#10;Description générée automatiquement">
            <a:extLst>
              <a:ext uri="{FF2B5EF4-FFF2-40B4-BE49-F238E27FC236}">
                <a16:creationId xmlns:a16="http://schemas.microsoft.com/office/drawing/2014/main" id="{632B7E6D-1742-4174-A843-9133D4E31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7143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9894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D8AA0E-807E-4E6A-A520-9BCE0AF5490D}"/>
              </a:ext>
            </a:extLst>
          </p:cNvPr>
          <p:cNvSpPr/>
          <p:nvPr userDrawn="1"/>
        </p:nvSpPr>
        <p:spPr>
          <a:xfrm>
            <a:off x="546390" y="5267441"/>
            <a:ext cx="3040380" cy="1045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896BE9-5322-408B-97B8-850892365657}"/>
              </a:ext>
            </a:extLst>
          </p:cNvPr>
          <p:cNvCxnSpPr>
            <a:cxnSpLocks/>
          </p:cNvCxnSpPr>
          <p:nvPr userDrawn="1"/>
        </p:nvCxnSpPr>
        <p:spPr>
          <a:xfrm>
            <a:off x="7089058" y="3000927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bâtiment, montagne, pierre, morceau&#10;&#10;Description générée automatiquement">
            <a:extLst>
              <a:ext uri="{FF2B5EF4-FFF2-40B4-BE49-F238E27FC236}">
                <a16:creationId xmlns:a16="http://schemas.microsoft.com/office/drawing/2014/main" id="{39E9C806-CFE4-45DB-8DBF-51A04E814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7333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1794F8B-BFB4-4EF4-9C7B-615CB3AD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058" y="695260"/>
            <a:ext cx="4360817" cy="1724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3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68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10FC29-D46A-4013-BF7B-DD56CC2792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48009"/>
            <a:ext cx="11201399" cy="519086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E8DECC-009F-4CCB-94FA-79DCCFC90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4EDF6C-E9C1-45BF-9850-8A4C31EF21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02FE1-2665-4D92-B925-4FDF6D1F35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3BBA84-589E-4528-BA1D-0C44ACBB50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821C11D-767C-4726-8CD8-1242216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9B58B84-4759-408C-9D81-44C7F552E1E9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27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10FC29-D46A-4013-BF7B-DD56CC2792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9001"/>
            <a:ext cx="11201399" cy="456987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E8DECC-009F-4CCB-94FA-79DCCFC90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4EDF6C-E9C1-45BF-9850-8A4C31EF21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02FE1-2665-4D92-B925-4FDF6D1F35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3BBA84-589E-4528-BA1D-0C44ACBB50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821C11D-767C-4726-8CD8-1242216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199812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9B58B84-4759-408C-9D81-44C7F552E1E9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D47F404-6EAE-44F5-B82A-C76F1DDD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021463"/>
            <a:ext cx="11199812" cy="5110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045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A9269-9285-41CE-B765-F4B8E718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48010"/>
            <a:ext cx="5450496" cy="5200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B60F23-EFFB-46D0-922C-8B7D2E243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1275" y="1048009"/>
            <a:ext cx="5450496" cy="5200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B441E2-A72F-4128-A8D8-501AB1E97760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DE40B91-0AA6-4745-9CE1-4ADF47525E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7F9AFB45-E812-442E-9FD5-8BBF9731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623A3D2-A184-4482-BDDD-C7372047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CC85B00-F309-4E14-99D9-BD3D6601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294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A9269-9285-41CE-B765-F4B8E718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2AEC-C6F4-461D-A5E1-3D3A4C9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073927"/>
            <a:ext cx="5450495" cy="6305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1046"/>
            <a:ext cx="5450496" cy="44373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38E7FC-5399-4B43-BE58-24A2F9A3F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1275" y="1073927"/>
            <a:ext cx="5463748" cy="6305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B60F23-EFFB-46D0-922C-8B7D2E243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1275" y="1811045"/>
            <a:ext cx="5450496" cy="44373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B441E2-A72F-4128-A8D8-501AB1E97760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DE40B91-0AA6-4745-9CE1-4ADF47525E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7F9AFB45-E812-442E-9FD5-8BBF9731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623A3D2-A184-4482-BDDD-C7372047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CC85B00-F309-4E14-99D9-BD3D6601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2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ommaire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085" y="947780"/>
            <a:ext cx="8824913" cy="10563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3040" y="2846388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3040" y="4220607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B6C7E0-FBCF-4E98-8399-02BE083CC8D7}"/>
              </a:ext>
            </a:extLst>
          </p:cNvPr>
          <p:cNvSpPr txBox="1"/>
          <p:nvPr userDrawn="1"/>
        </p:nvSpPr>
        <p:spPr>
          <a:xfrm>
            <a:off x="1799303" y="2647991"/>
            <a:ext cx="1382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08CC04-454A-497A-9BB7-3B0FC1D10E79}"/>
              </a:ext>
            </a:extLst>
          </p:cNvPr>
          <p:cNvSpPr txBox="1"/>
          <p:nvPr userDrawn="1"/>
        </p:nvSpPr>
        <p:spPr>
          <a:xfrm>
            <a:off x="1799302" y="3983584"/>
            <a:ext cx="139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4F0016-A8C7-4E88-8B05-8DB9583A4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A3B8BDF-515F-4238-AD79-D972D3D1A4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4BF9B27-27EC-419E-85A7-9F21842E72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145B7EC-A2C7-467C-A78C-AF53DD1B9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6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048009"/>
            <a:ext cx="3551237" cy="5152766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8061990E-C78A-4604-A17A-CBB36DEC928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6514" y="1048009"/>
            <a:ext cx="3645485" cy="5152766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AF4C398-FC43-4CE4-86A3-936F977941B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1932" y="1048009"/>
            <a:ext cx="3628262" cy="5152766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A829697-960B-48B4-886E-F18117AA0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366ECD-511D-473A-AD21-624000E35C9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5B0C05-0D06-4B91-8912-DC733C4A92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9E058A7-A307-4D26-943D-50DFB2331A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0B9339E-5E2F-476E-9DFE-55C15CEF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8889B20-4457-48E0-8E5E-6036D4DD0361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42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2AEC-C6F4-461D-A5E1-3D3A4C9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567" y="1048009"/>
            <a:ext cx="3551237" cy="8738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76531"/>
            <a:ext cx="3551237" cy="4124244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A5E4A2D-EA13-42CD-A0BE-0B588C1E09F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6515" y="1048009"/>
            <a:ext cx="3645484" cy="8738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8061990E-C78A-4604-A17A-CBB36DEC928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6514" y="2076531"/>
            <a:ext cx="3645485" cy="4124243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4635AF6-B168-46F2-A31A-D95E56ACBA7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64711" y="1048009"/>
            <a:ext cx="3645483" cy="8738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AF4C398-FC43-4CE4-86A3-936F977941B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1932" y="2076531"/>
            <a:ext cx="3628262" cy="4124243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A829697-960B-48B4-886E-F18117AA0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366ECD-511D-473A-AD21-624000E35C9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5B0C05-0D06-4B91-8912-DC733C4A92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9E058A7-A307-4D26-943D-50DFB2331A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0B9339E-5E2F-476E-9DFE-55C15CEF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8889B20-4457-48E0-8E5E-6036D4DD0361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0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/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48009"/>
            <a:ext cx="3459838" cy="5171816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6ED1DBFA-4BBE-4564-B869-B35968ED2D4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45000" y="1048009"/>
            <a:ext cx="7396163" cy="5171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Gotham Book" pitchFamily="50" charset="0"/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551745-FD94-4D28-ACD8-8683CC166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CF3F89-B179-40D6-94D3-65729FF28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2307251-0CA3-4272-8564-9E88018798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522245F-489A-47B1-B6BE-69D25F9789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DB537FD-7E35-44EE-B40C-5CA46DFB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5E09143-9F2C-4812-9EB1-2EABCF520544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600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/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2AEC-C6F4-461D-A5E1-3D3A4C9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8009"/>
            <a:ext cx="3459838" cy="11332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6683"/>
            <a:ext cx="3459838" cy="3893142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6ED1DBFA-4BBE-4564-B869-B35968ED2D4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45000" y="1048009"/>
            <a:ext cx="7396163" cy="5171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Gotham Book" pitchFamily="50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551745-FD94-4D28-ACD8-8683CC166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CF3F89-B179-40D6-94D3-65729FF28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2307251-0CA3-4272-8564-9E88018798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522245F-489A-47B1-B6BE-69D25F9789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DB537FD-7E35-44EE-B40C-5CA46DFB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5E09143-9F2C-4812-9EB1-2EABCF520544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6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2AEC-C6F4-461D-A5E1-3D3A4C9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32" y="1048010"/>
            <a:ext cx="3459838" cy="99986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32" y="2152650"/>
            <a:ext cx="3459838" cy="4095749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6ED1DBFA-4BBE-4564-B869-B35968ED2D4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47386" y="1048009"/>
            <a:ext cx="7396163" cy="520039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F9EEEE8-0BB9-4726-8888-ADBB1F5934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DA5109-2356-4FDF-BD5B-6940DD55E4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5F0EDA0-4A14-4B29-9A12-236317E8B1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0FA1482-F844-4613-971C-20793D382C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8BCA614-44A0-4F68-A7D2-D6280CCC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78AE789-F9CF-48C5-88B9-DFFC33EF779F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54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2AEC-C6F4-461D-A5E1-3D3A4C9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679" y="1004304"/>
            <a:ext cx="3741737" cy="87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312" y="1989121"/>
            <a:ext cx="3741737" cy="4230704"/>
          </a:xfrm>
          <a:prstGeom prst="rect">
            <a:avLst/>
          </a:prstGeom>
        </p:spPr>
        <p:txBody>
          <a:bodyPr anchor="ctr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Antipasto" panose="02000506000000020004" pitchFamily="2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Antipasto" panose="02000506000000020004" pitchFamily="2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Antipasto" panose="02000506000000020004" pitchFamily="2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Antipasto" panose="02000506000000020004" pitchFamily="2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Antipasto" panose="02000506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4F0A6A-CE79-47CC-87BD-1E3A18E58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7250" y="1004305"/>
            <a:ext cx="7174520" cy="5215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F4FD5F2-B412-44A8-88E4-A9F879112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B81FF6-753B-4C51-A159-AC8CC60DAB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8370BD-A9F5-4DAB-B385-4AAAF8852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8127E97-7453-407B-B12C-55F3F0E431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F829B1E-5CD8-4F0F-82A1-D24C945C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37F0989-1F87-4323-9D53-8C896FF58623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69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2AEC-C6F4-461D-A5E1-3D3A4C9F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7675" y="1048010"/>
            <a:ext cx="3774095" cy="8738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latin typeface="Antipasto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9D666-668C-460E-B0E5-BBFD1722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7675" y="2047874"/>
            <a:ext cx="3774095" cy="4200513"/>
          </a:xfrm>
          <a:prstGeom prst="rect">
            <a:avLst/>
          </a:prstGeom>
        </p:spPr>
        <p:txBody>
          <a:bodyPr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4F0A6A-CE79-47CC-87BD-1E3A18E58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048009"/>
            <a:ext cx="7124701" cy="52003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A53EFC5-C6F3-4C36-A917-2FF1DD9771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4FD144-7A50-4843-85CB-7DC0E3A007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CB989E-B065-4BD9-AB75-472087F657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68E18D4-96EE-48CD-92C7-C4F4D2CECA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C994B25-C84D-45AA-9B17-52EF19CA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6CF5CC-38B1-4211-BE17-5653C0148C87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07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10FC29-D46A-4013-BF7B-DD56CC2792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048009"/>
            <a:ext cx="5429434" cy="519086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31D54E76-7C81-4D09-B51B-F4307723F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2337" y="1048009"/>
            <a:ext cx="5429433" cy="519086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E8DECC-009F-4CCB-94FA-79DCCFC90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4EDF6C-E9C1-45BF-9850-8A4C31EF21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02FE1-2665-4D92-B925-4FDF6D1F35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3BBA84-589E-4528-BA1D-0C44ACBB50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821C11D-767C-4726-8CD8-1242216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9B58B84-4759-408C-9D81-44C7F552E1E9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75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10FC29-D46A-4013-BF7B-DD56CC2792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48009"/>
            <a:ext cx="11201399" cy="519086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E8DECC-009F-4CCB-94FA-79DCCFC90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4EDF6C-E9C1-45BF-9850-8A4C31EF21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02FE1-2665-4D92-B925-4FDF6D1F35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3BBA84-589E-4528-BA1D-0C44ACBB50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821C11D-767C-4726-8CD8-1242216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201399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9B58B84-4759-408C-9D81-44C7F552E1E9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64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s au ch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96A5CD21-1B12-4538-987C-18C28C725F6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38200" y="369888"/>
            <a:ext cx="104028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2D3B46-3561-438D-9A8F-85ACF4B8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BADF0-23A8-4F7A-AE88-EE58C323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260013-AF0A-4755-AA32-7393EF23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 descr="Une image contenant texte, cerf-volant, champ, couvert&#10;&#10;Description générée automatiquement">
            <a:extLst>
              <a:ext uri="{FF2B5EF4-FFF2-40B4-BE49-F238E27FC236}">
                <a16:creationId xmlns:a16="http://schemas.microsoft.com/office/drawing/2014/main" id="{1A71DE8F-62ED-4B8B-A868-7621812D6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614302"/>
            <a:ext cx="104203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ommaire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039" y="972532"/>
            <a:ext cx="8824913" cy="10563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3040" y="2710656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3040" y="3600551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3039" y="4490446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A376E2-0B4E-471A-8018-C17D09C84479}"/>
              </a:ext>
            </a:extLst>
          </p:cNvPr>
          <p:cNvSpPr txBox="1"/>
          <p:nvPr userDrawn="1"/>
        </p:nvSpPr>
        <p:spPr>
          <a:xfrm>
            <a:off x="1720645" y="2540297"/>
            <a:ext cx="146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89B718-B1A2-400E-8E15-9BD57D136F3A}"/>
              </a:ext>
            </a:extLst>
          </p:cNvPr>
          <p:cNvSpPr txBox="1"/>
          <p:nvPr userDrawn="1"/>
        </p:nvSpPr>
        <p:spPr>
          <a:xfrm>
            <a:off x="1720645" y="3409921"/>
            <a:ext cx="146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17C6BB-6485-44D2-AAE5-F3E1A8CB88B3}"/>
              </a:ext>
            </a:extLst>
          </p:cNvPr>
          <p:cNvSpPr txBox="1"/>
          <p:nvPr userDrawn="1"/>
        </p:nvSpPr>
        <p:spPr>
          <a:xfrm>
            <a:off x="1720645" y="4268270"/>
            <a:ext cx="146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9AEB25-0982-4D53-A78A-BCBC290467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5205BD-8144-4993-BC20-C3850AE297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B4996-7814-4D54-BC56-E5D68FDA46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77BD62F-D4C5-4D2C-BC0E-4848AD592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5B9867F-C528-47BA-8751-71E40A90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426F46-AE66-4C83-847E-E3763394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413B819-DE60-4828-B0D1-D03E2DCD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F845EC3-860C-48D9-91D8-9A6E94B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B5A24A8-C58A-41E1-85A8-161BB728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64ED6AC-3FEA-4060-86E2-36BF9894B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893324"/>
            <a:ext cx="228219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81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5B9867F-C528-47BA-8751-71E40A90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426F46-AE66-4C83-847E-E3763394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413B819-DE60-4828-B0D1-D03E2DCD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F845EC3-860C-48D9-91D8-9A6E94B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51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967E2-C729-47A6-BED7-083136E2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456"/>
            <a:ext cx="10515600" cy="66278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F8A48B-7EA0-41DB-A814-9559A318C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8687"/>
            <a:ext cx="10515600" cy="4836820"/>
          </a:xfrm>
          <a:prstGeom prst="rect">
            <a:avLst/>
          </a:prstGeom>
        </p:spPr>
        <p:txBody>
          <a:bodyPr vert="eaVert" anchor="t"/>
          <a:lstStyle>
            <a:lvl1pPr>
              <a:defRPr sz="1600">
                <a:latin typeface="Gotham Book" pitchFamily="50" charset="0"/>
              </a:defRPr>
            </a:lvl1pPr>
            <a:lvl2pPr>
              <a:defRPr sz="1400">
                <a:latin typeface="Gotham Book" pitchFamily="50" charset="0"/>
              </a:defRPr>
            </a:lvl2pPr>
            <a:lvl3pPr>
              <a:defRPr sz="1200">
                <a:latin typeface="Gotham Book" pitchFamily="50" charset="0"/>
              </a:defRPr>
            </a:lvl3pPr>
            <a:lvl4pPr>
              <a:defRPr sz="1100">
                <a:latin typeface="Gotham Book" pitchFamily="50" charset="0"/>
              </a:defRPr>
            </a:lvl4pPr>
            <a:lvl5pPr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447846-9F06-4AE3-A4B4-A07FBDC34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292F38C-D085-43FD-8EB0-902ACD04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206701C-C448-4AE3-B4A5-79E1BE5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BC99B04-D3D9-4A4E-9D5D-68F91A0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F8F534-E94B-46B5-BA88-073AA0A05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96970" y="365125"/>
            <a:ext cx="913660" cy="5811838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0BF063-CA85-4ADD-987E-EA0586E7E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930414" cy="5811838"/>
          </a:xfrm>
          <a:prstGeom prst="rect">
            <a:avLst/>
          </a:prstGeom>
        </p:spPr>
        <p:txBody>
          <a:bodyPr vert="eaVert" anchor="t"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latin typeface="Gotham Book" pitchFamily="50" charset="0"/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latin typeface="Gotham Book" pitchFamily="50" charset="0"/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latin typeface="Gotham Book" pitchFamily="50" charset="0"/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>
                <a:latin typeface="Gotham Book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563E19-4FC0-4DC0-9970-94F95A1C6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37"/>
            <a:ext cx="805939" cy="5019269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A9DE0D87-468A-4E68-94AF-65151BD4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08C2484-F26E-4602-92FB-C2E16B33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3966448-2143-45FD-A556-A874555D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255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1E73B3-1CBC-402C-BFD3-D6A79FA5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870"/>
            <a:ext cx="7735569" cy="5678129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3049305-DEB4-4E9A-82A7-B8A363A03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34" y="3985800"/>
            <a:ext cx="4526866" cy="2872200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FC6CDCCE-5BB6-4923-BC97-0AC34B99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9" y="4206284"/>
            <a:ext cx="4625614" cy="188495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902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/>
              <a:t>09/04/2021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240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u 1 colonne">
  <p:cSld name="3_Contenu 1 colon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048009"/>
            <a:ext cx="11201399" cy="519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6237"/>
            <a:ext cx="805939" cy="501926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9197121" y="6476247"/>
            <a:ext cx="1703808" cy="35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3919544" y="6475490"/>
            <a:ext cx="3910519" cy="35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48680" y="6476245"/>
            <a:ext cx="1703807" cy="35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9" name="Google Shape;39;p27"/>
          <p:cNvCxnSpPr/>
          <p:nvPr/>
        </p:nvCxnSpPr>
        <p:spPr>
          <a:xfrm>
            <a:off x="838199" y="893324"/>
            <a:ext cx="228219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1890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ommaire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086" y="799319"/>
            <a:ext cx="8824913" cy="10563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3039" y="2397883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3039" y="3235722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3038" y="4094877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92FCE429-2B52-4704-ACCC-6A42057791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93038" y="4958411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7CEA0C-2E7D-43C1-9F7A-BD3915245A26}"/>
              </a:ext>
            </a:extLst>
          </p:cNvPr>
          <p:cNvSpPr txBox="1"/>
          <p:nvPr userDrawn="1"/>
        </p:nvSpPr>
        <p:spPr>
          <a:xfrm>
            <a:off x="1901927" y="2227524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4E125F-432A-44D7-8397-87CC1BCD2742}"/>
              </a:ext>
            </a:extLst>
          </p:cNvPr>
          <p:cNvSpPr txBox="1"/>
          <p:nvPr userDrawn="1"/>
        </p:nvSpPr>
        <p:spPr>
          <a:xfrm>
            <a:off x="1698171" y="3065363"/>
            <a:ext cx="149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01B48A-D525-44AA-9708-FB0D2E845542}"/>
              </a:ext>
            </a:extLst>
          </p:cNvPr>
          <p:cNvSpPr txBox="1"/>
          <p:nvPr userDrawn="1"/>
        </p:nvSpPr>
        <p:spPr>
          <a:xfrm>
            <a:off x="1687220" y="3894620"/>
            <a:ext cx="149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D271C8-6DFA-46E1-9BE6-D4CA8E3D8104}"/>
              </a:ext>
            </a:extLst>
          </p:cNvPr>
          <p:cNvSpPr txBox="1"/>
          <p:nvPr userDrawn="1"/>
        </p:nvSpPr>
        <p:spPr>
          <a:xfrm>
            <a:off x="1808016" y="4758122"/>
            <a:ext cx="138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C1B41B-DA73-4121-9A1D-90B15D9D13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D3FBE6-00C7-42D7-BAD3-2BFD794A1A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920B79-8003-41DE-BF59-8A5280D30FE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444C87B-303F-40DF-B14E-50DE65AEC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ommaire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773" y="233907"/>
            <a:ext cx="8860063" cy="10563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7923" y="1673769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9701" y="2617021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69701" y="3540607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8750" y="4424069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3783B7B-0EC5-4486-AD16-1BFBF1B62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58750" y="5291462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94567" y="1491960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789471" y="2404549"/>
            <a:ext cx="147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754321" y="3327879"/>
            <a:ext cx="138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789471" y="4240158"/>
            <a:ext cx="147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92EB1-58EB-49A2-A6C3-E42ED5901815}"/>
              </a:ext>
            </a:extLst>
          </p:cNvPr>
          <p:cNvSpPr txBox="1"/>
          <p:nvPr userDrawn="1"/>
        </p:nvSpPr>
        <p:spPr>
          <a:xfrm>
            <a:off x="1754321" y="5102301"/>
            <a:ext cx="147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773" y="233907"/>
            <a:ext cx="8860063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772" y="1238356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2550" y="2146021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2550" y="3073831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20772" y="3986554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3783B7B-0EC5-4486-AD16-1BFBF1B625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0771" y="4859348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94566" y="1115390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789470" y="2027979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754320" y="2951309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789470" y="3863588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B92EB1-58EB-49A2-A6C3-E42ED5901815}"/>
              </a:ext>
            </a:extLst>
          </p:cNvPr>
          <p:cNvSpPr txBox="1"/>
          <p:nvPr userDrawn="1"/>
        </p:nvSpPr>
        <p:spPr>
          <a:xfrm>
            <a:off x="1789470" y="4736382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B5A79E-FC36-4930-A389-3C6B64D9A765}"/>
              </a:ext>
            </a:extLst>
          </p:cNvPr>
          <p:cNvSpPr txBox="1"/>
          <p:nvPr userDrawn="1"/>
        </p:nvSpPr>
        <p:spPr>
          <a:xfrm>
            <a:off x="1754320" y="5609176"/>
            <a:ext cx="135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8C10540C-2403-4B1B-B712-7FD9A9F073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20771" y="5732142"/>
            <a:ext cx="8824913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30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ommaire 7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959" y="338015"/>
            <a:ext cx="9265862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1959" y="1879834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737" y="2831936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1959" y="3791621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1959" y="4780590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786742" y="1761190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681646" y="2708691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654718" y="3663896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681646" y="4652421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129532-5D7A-47F9-8D2A-60299B2E5DC9}"/>
              </a:ext>
            </a:extLst>
          </p:cNvPr>
          <p:cNvSpPr txBox="1"/>
          <p:nvPr userDrawn="1"/>
        </p:nvSpPr>
        <p:spPr>
          <a:xfrm>
            <a:off x="6920792" y="2148046"/>
            <a:ext cx="120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CFE2FC05-F07A-40C0-8834-7C2764625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5196" y="2277647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A53796C-F6F0-436C-A84A-BB73205B8B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20814" y="324358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57D0066-AB9A-487A-86E3-AEF813F22D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5196" y="4226047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033B97-3908-42AC-A945-E1A1CEC6F278}"/>
              </a:ext>
            </a:extLst>
          </p:cNvPr>
          <p:cNvSpPr txBox="1"/>
          <p:nvPr userDrawn="1"/>
        </p:nvSpPr>
        <p:spPr>
          <a:xfrm>
            <a:off x="6896411" y="3159829"/>
            <a:ext cx="120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DAC880-EFCE-4D9D-AFBD-3979C7B06FE5}"/>
              </a:ext>
            </a:extLst>
          </p:cNvPr>
          <p:cNvSpPr txBox="1"/>
          <p:nvPr userDrawn="1"/>
        </p:nvSpPr>
        <p:spPr>
          <a:xfrm>
            <a:off x="6946308" y="4100726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_07</a:t>
            </a:r>
          </a:p>
        </p:txBody>
      </p:sp>
    </p:spTree>
    <p:extLst>
      <p:ext uri="{BB962C8B-B14F-4D97-AF65-F5344CB8AC3E}">
        <p14:creationId xmlns:p14="http://schemas.microsoft.com/office/powerpoint/2010/main" val="8880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ommaire 8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D2581-B01A-40AD-B8F8-C72874C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484" y="282823"/>
            <a:ext cx="9265862" cy="82100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Antipasto" panose="0200050600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E5D38-7FE3-4279-96DA-244124E1C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6799"/>
            <a:ext cx="1892969" cy="501365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2157B79-68D5-44F6-96D4-6805B1CD2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3484" y="1610220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682E104-523B-4AF2-84EF-AAC43118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0405" y="2899480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737F35A-C13E-4B30-AE1D-56BD9DB7C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5555" y="4182259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229919C-3A0C-443E-91BC-C3370E9C2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13484" y="5365426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0C69E5-6F72-4057-A58D-3CB7924A6CD0}"/>
              </a:ext>
            </a:extLst>
          </p:cNvPr>
          <p:cNvSpPr txBox="1"/>
          <p:nvPr userDrawn="1"/>
        </p:nvSpPr>
        <p:spPr>
          <a:xfrm>
            <a:off x="1818267" y="1491576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28C4E9-9C90-469E-8592-155A80DB91AC}"/>
              </a:ext>
            </a:extLst>
          </p:cNvPr>
          <p:cNvSpPr txBox="1"/>
          <p:nvPr userDrawn="1"/>
        </p:nvSpPr>
        <p:spPr>
          <a:xfrm>
            <a:off x="1698314" y="2785760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84E29-4CFF-4BD0-A8B6-FB9FDD4D6E06}"/>
              </a:ext>
            </a:extLst>
          </p:cNvPr>
          <p:cNvSpPr txBox="1"/>
          <p:nvPr userDrawn="1"/>
        </p:nvSpPr>
        <p:spPr>
          <a:xfrm>
            <a:off x="1698314" y="4064059"/>
            <a:ext cx="138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54E1EE-2F97-4A27-A919-1886D71CE078}"/>
              </a:ext>
            </a:extLst>
          </p:cNvPr>
          <p:cNvSpPr txBox="1"/>
          <p:nvPr userDrawn="1"/>
        </p:nvSpPr>
        <p:spPr>
          <a:xfrm>
            <a:off x="1713171" y="5246782"/>
            <a:ext cx="135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F936AE-AA0E-41D9-A38E-8FC83CEBB3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A07874-B7C6-455E-9AFC-E6BE072C5D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841EBC-78A0-4BD3-9259-89123FBF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9129532-5D7A-47F9-8D2A-60299B2E5DC9}"/>
              </a:ext>
            </a:extLst>
          </p:cNvPr>
          <p:cNvSpPr txBox="1"/>
          <p:nvPr userDrawn="1"/>
        </p:nvSpPr>
        <p:spPr>
          <a:xfrm>
            <a:off x="6986844" y="1483422"/>
            <a:ext cx="1209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_05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CFE2FC05-F07A-40C0-8834-7C27646253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6721" y="1614542"/>
            <a:ext cx="3994403" cy="5826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A53796C-F6F0-436C-A84A-BB73205B8B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53642" y="2903802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57D0066-AB9A-487A-86E3-AEF813F22D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8792" y="4186581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B64B9BE-593C-48C0-9216-D9FAA7A2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6721" y="5369748"/>
            <a:ext cx="4002625" cy="582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Antipasto" panose="02000506000000020004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033B97-3908-42AC-A945-E1A1CEC6F278}"/>
              </a:ext>
            </a:extLst>
          </p:cNvPr>
          <p:cNvSpPr txBox="1"/>
          <p:nvPr userDrawn="1"/>
        </p:nvSpPr>
        <p:spPr>
          <a:xfrm>
            <a:off x="6945682" y="2781589"/>
            <a:ext cx="119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DAC880-EFCE-4D9D-AFBD-3979C7B06FE5}"/>
              </a:ext>
            </a:extLst>
          </p:cNvPr>
          <p:cNvSpPr txBox="1"/>
          <p:nvPr userDrawn="1"/>
        </p:nvSpPr>
        <p:spPr>
          <a:xfrm>
            <a:off x="7014592" y="4079431"/>
            <a:ext cx="120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>
                <a:solidFill>
                  <a:schemeClr val="accent2"/>
                </a:solidFill>
                <a:latin typeface="Antipasto" panose="02000506000000020004" pitchFamily="2" charset="0"/>
              </a:rPr>
              <a:t>_07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00EC0A-EF0C-4FED-A47A-67DADA4A43EE}"/>
              </a:ext>
            </a:extLst>
          </p:cNvPr>
          <p:cNvSpPr txBox="1"/>
          <p:nvPr userDrawn="1"/>
        </p:nvSpPr>
        <p:spPr>
          <a:xfrm>
            <a:off x="6997531" y="5226234"/>
            <a:ext cx="118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dirty="0">
                <a:solidFill>
                  <a:schemeClr val="accent2"/>
                </a:solidFill>
                <a:latin typeface="Antipasto" panose="02000506000000020004" pitchFamily="2" charset="0"/>
              </a:rPr>
              <a:t>_08</a:t>
            </a:r>
          </a:p>
        </p:txBody>
      </p:sp>
    </p:spTree>
    <p:extLst>
      <p:ext uri="{BB962C8B-B14F-4D97-AF65-F5344CB8AC3E}">
        <p14:creationId xmlns:p14="http://schemas.microsoft.com/office/powerpoint/2010/main" val="236740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D603EE-3D00-4F1A-92D7-9F215DF8EE95}"/>
              </a:ext>
            </a:extLst>
          </p:cNvPr>
          <p:cNvCxnSpPr>
            <a:cxnSpLocks/>
          </p:cNvCxnSpPr>
          <p:nvPr userDrawn="1"/>
        </p:nvCxnSpPr>
        <p:spPr>
          <a:xfrm>
            <a:off x="848680" y="6351732"/>
            <a:ext cx="22821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A30B5-C728-4788-8E75-5A1B97C2F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7121" y="6476247"/>
            <a:ext cx="1703808" cy="35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smtClean="0">
                <a:solidFill>
                  <a:schemeClr val="tx1"/>
                </a:solidFill>
                <a:latin typeface="Gotham Light" pitchFamily="50" charset="0"/>
              </a:defRPr>
            </a:lvl1pPr>
          </a:lstStyle>
          <a:p>
            <a:fld id="{1E9288E0-CFAF-4A8B-A045-EFBB6C417B8C}" type="datetime1">
              <a:rPr lang="fr-FR" smtClean="0"/>
              <a:pPr/>
              <a:t>09/04/2021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D61EF-2A81-4AD2-B9BE-8DF4FCC80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680" y="6476245"/>
            <a:ext cx="1703807" cy="35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smtClean="0">
                <a:solidFill>
                  <a:schemeClr val="tx1"/>
                </a:solidFill>
                <a:latin typeface="Gotham Light" pitchFamily="50" charset="0"/>
              </a:defRPr>
            </a:lvl1pPr>
          </a:lstStyle>
          <a:p>
            <a:fld id="{68ABB3DF-BB9C-4E8D-AF18-6900103BCD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6BEEB24C-0382-42F0-86BF-CCD8AA6AA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9544" y="6475490"/>
            <a:ext cx="3910519" cy="35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200">
                <a:solidFill>
                  <a:schemeClr val="tx1"/>
                </a:solidFill>
                <a:latin typeface="Gotham Light" pitchFamily="50" charset="0"/>
              </a:defRPr>
            </a:lvl1pPr>
          </a:lstStyle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95FC2F-90ED-4EBB-A7CF-C9F5C7C09E48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56" y="6169092"/>
            <a:ext cx="115224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9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6" r:id="rId45"/>
    <p:sldLayoutId id="2147483707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49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dhesion@agence-france-locale.fr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C0D22-2A87-4267-BCC0-D911265C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ODD, un outil de pilotage?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B6D48A-F76F-4D2F-B2A5-32B973208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038" y="2427445"/>
            <a:ext cx="4398962" cy="1485850"/>
          </a:xfrm>
        </p:spPr>
        <p:txBody>
          <a:bodyPr/>
          <a:lstStyle/>
          <a:p>
            <a:r>
              <a:rPr lang="fr-FR" dirty="0"/>
              <a:t>Avril 2021</a:t>
            </a:r>
          </a:p>
        </p:txBody>
      </p:sp>
    </p:spTree>
    <p:extLst>
      <p:ext uri="{BB962C8B-B14F-4D97-AF65-F5344CB8AC3E}">
        <p14:creationId xmlns:p14="http://schemas.microsoft.com/office/powerpoint/2010/main" val="37001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8A5787F-3781-4A58-99F2-99E00345BC6A}"/>
              </a:ext>
            </a:extLst>
          </p:cNvPr>
          <p:cNvSpPr/>
          <p:nvPr/>
        </p:nvSpPr>
        <p:spPr>
          <a:xfrm>
            <a:off x="788045" y="1064258"/>
            <a:ext cx="5450496" cy="1093910"/>
          </a:xfrm>
          <a:prstGeom prst="roundRect">
            <a:avLst>
              <a:gd name="adj" fmla="val 10000"/>
            </a:avLst>
          </a:prstGeom>
          <a:solidFill>
            <a:srgbClr val="C00000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FDAF690-BECE-46EA-94C8-F9CBDD5D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538"/>
            <a:ext cx="11003571" cy="511102"/>
          </a:xfrm>
        </p:spPr>
        <p:txBody>
          <a:bodyPr anchor="t">
            <a:normAutofit/>
          </a:bodyPr>
          <a:lstStyle/>
          <a:p>
            <a:r>
              <a:rPr lang="fr-FR" dirty="0"/>
              <a:t>La raison d’être de l’AFL, </a:t>
            </a:r>
            <a:r>
              <a:rPr lang="fr-FR" sz="2000" dirty="0"/>
              <a:t>la banque créée « par et pour » les collectivités</a:t>
            </a:r>
            <a:endParaRPr lang="fr-F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D12B39-75ED-464D-AFF7-FCD1FC003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27890"/>
            <a:ext cx="5450496" cy="3820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Extraits du « Manifeste » des collectivités: </a:t>
            </a:r>
          </a:p>
          <a:p>
            <a:r>
              <a:rPr lang="fr-FR" sz="1400" dirty="0"/>
              <a:t>« Notre établissement, l’Agence France Locale, n’est pas un établissement financier comme les autres. </a:t>
            </a:r>
            <a:r>
              <a:rPr lang="fr-FR" sz="1400" dirty="0">
                <a:solidFill>
                  <a:srgbClr val="FF0000"/>
                </a:solidFill>
              </a:rPr>
              <a:t>Créé par et pour les collectivités</a:t>
            </a:r>
            <a:r>
              <a:rPr lang="fr-FR" sz="1400" dirty="0"/>
              <a:t>, il agit pour le monde local, pour renforcer notre liberté, notre capacité à développer des projets et notre responsabilité d’acteurs publics. »</a:t>
            </a:r>
          </a:p>
          <a:p>
            <a:r>
              <a:rPr lang="fr-FR" sz="1400" dirty="0"/>
              <a:t>« Les principes de </a:t>
            </a:r>
            <a:r>
              <a:rPr lang="fr-FR" sz="1400" dirty="0">
                <a:solidFill>
                  <a:srgbClr val="FF0000"/>
                </a:solidFill>
              </a:rPr>
              <a:t>solidarité</a:t>
            </a:r>
            <a:r>
              <a:rPr lang="fr-FR" sz="1400" dirty="0"/>
              <a:t> et d’</a:t>
            </a:r>
            <a:r>
              <a:rPr lang="fr-FR" sz="1400" dirty="0">
                <a:solidFill>
                  <a:srgbClr val="FF0000"/>
                </a:solidFill>
              </a:rPr>
              <a:t>équité</a:t>
            </a:r>
            <a:r>
              <a:rPr lang="fr-FR" sz="1400" dirty="0"/>
              <a:t> nous guident. »</a:t>
            </a:r>
          </a:p>
          <a:p>
            <a:r>
              <a:rPr lang="fr-FR" sz="1400" dirty="0"/>
              <a:t>« Nous concevons le profit comme un moyen d’optimiser la dépense publique, non comme une fin. »</a:t>
            </a:r>
          </a:p>
          <a:p>
            <a:r>
              <a:rPr lang="fr-FR" sz="1400" dirty="0"/>
              <a:t>« À travers l’AFL, nous soutenons un monde local engagé pour relever les défis sociaux, économiques et environnementaux. »</a:t>
            </a:r>
          </a:p>
          <a:p>
            <a:r>
              <a:rPr lang="fr-FR" sz="1400" dirty="0"/>
              <a:t>« Nous sommes fiers d’avoir une banque qui affiche un développement à notre image, toujours plus responsable et plus durable. »</a:t>
            </a:r>
          </a:p>
          <a:p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7A17E6-FB6E-4E93-980B-11E89D85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7121" y="6476247"/>
            <a:ext cx="1703808" cy="3500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9288E0-CFAF-4A8B-A045-EFBB6C417B8C}" type="datetime1">
              <a:rPr lang="fr-FR" smtClean="0"/>
              <a:pPr>
                <a:spcAft>
                  <a:spcPts val="600"/>
                </a:spcAft>
              </a:pPr>
              <a:t>09/04/2021</a:t>
            </a:fld>
            <a:endParaRPr lang="fr-FR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6DE4ABF4-C234-4DB9-A1AD-E82D222A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44" y="6475490"/>
            <a:ext cx="3910519" cy="350001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CD5FBF-4E1E-443C-B4A0-A7461F6B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680" y="6476245"/>
            <a:ext cx="1703807" cy="3500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ABB3DF-BB9C-4E8D-AF18-6900103BCD2C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graphicFrame>
        <p:nvGraphicFramePr>
          <p:cNvPr id="10" name="Espace réservé du contenu 7">
            <a:extLst>
              <a:ext uri="{FF2B5EF4-FFF2-40B4-BE49-F238E27FC236}">
                <a16:creationId xmlns:a16="http://schemas.microsoft.com/office/drawing/2014/main" id="{D330C77A-6FC9-41AB-B0C6-6CD2ABE3638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91275" y="1048009"/>
          <a:ext cx="5450496" cy="520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C13D60E-54AB-4159-9A2E-35E53911F4B1}"/>
              </a:ext>
            </a:extLst>
          </p:cNvPr>
          <p:cNvSpPr/>
          <p:nvPr/>
        </p:nvSpPr>
        <p:spPr>
          <a:xfrm>
            <a:off x="838199" y="1149548"/>
            <a:ext cx="5400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Gotham Book" pitchFamily="50" charset="0"/>
              </a:rPr>
              <a:t>« Incarner une finance responsable, pour renforcer le pouvoir d’agir du monde local, afin de répondre aux besoins présents et futurs des habitants »</a:t>
            </a:r>
          </a:p>
        </p:txBody>
      </p:sp>
    </p:spTree>
    <p:extLst>
      <p:ext uri="{BB962C8B-B14F-4D97-AF65-F5344CB8AC3E}">
        <p14:creationId xmlns:p14="http://schemas.microsoft.com/office/powerpoint/2010/main" val="25784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4A69F-02D7-46AA-9802-4B7AD5F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Un modèle simple, des « circuits courts » 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B931F3-AC7B-4E52-93AB-7F9DC3B3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61EA2B-4EAE-4D48-B99A-9261727E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B3DF-BB9C-4E8D-AF18-6900103BCD2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952310-BA08-4E35-B325-6C7CFD96F451}"/>
              </a:ext>
            </a:extLst>
          </p:cNvPr>
          <p:cNvSpPr txBox="1"/>
          <p:nvPr/>
        </p:nvSpPr>
        <p:spPr bwMode="auto">
          <a:xfrm>
            <a:off x="4746717" y="2383075"/>
            <a:ext cx="2481521" cy="52870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1000" b="0" i="1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Notée </a:t>
            </a:r>
            <a:r>
              <a:rPr lang="fr-FR" sz="1000" i="1" u="sng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Aa3</a:t>
            </a:r>
            <a:r>
              <a:rPr lang="fr-FR" sz="1000" b="0" i="1" u="sng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 / </a:t>
            </a:r>
            <a:r>
              <a:rPr lang="fr-FR" sz="1000" i="1" u="sng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P-1</a:t>
            </a:r>
            <a:r>
              <a:rPr lang="fr-FR" sz="1000" b="0" i="1" u="sng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 </a:t>
            </a:r>
            <a:r>
              <a:rPr lang="fr-FR" sz="1000" b="0" i="1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par Moody’s</a:t>
            </a:r>
          </a:p>
          <a:p>
            <a:r>
              <a:rPr lang="fr-FR" sz="1000" b="0" i="1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Notée </a:t>
            </a:r>
            <a:r>
              <a:rPr lang="fr-FR" sz="1000" i="1" u="sng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AA –</a:t>
            </a:r>
            <a:r>
              <a:rPr lang="fr-FR" sz="1000" b="0" i="1">
                <a:solidFill>
                  <a:srgbClr val="29235C"/>
                </a:solidFill>
                <a:latin typeface="Gotham Book" pitchFamily="50" charset="0"/>
                <a:sym typeface="Gill Sans" charset="0"/>
              </a:rPr>
              <a:t> par S&amp;P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261ABA-1E5F-4A99-995C-AF9548F14F7D}"/>
              </a:ext>
            </a:extLst>
          </p:cNvPr>
          <p:cNvSpPr txBox="1"/>
          <p:nvPr/>
        </p:nvSpPr>
        <p:spPr bwMode="auto">
          <a:xfrm>
            <a:off x="5388457" y="1450577"/>
            <a:ext cx="1198040" cy="39899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12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Marché obligataire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6716A5-1956-4245-B280-926C5FFD11D8}"/>
              </a:ext>
            </a:extLst>
          </p:cNvPr>
          <p:cNvSpPr txBox="1"/>
          <p:nvPr/>
        </p:nvSpPr>
        <p:spPr bwMode="auto">
          <a:xfrm>
            <a:off x="8957965" y="1371785"/>
            <a:ext cx="1816501" cy="4608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fr-FR" sz="100" i="1">
              <a:solidFill>
                <a:schemeClr val="accent3"/>
              </a:solidFill>
              <a:latin typeface="Gotham Book" pitchFamily="50" charset="0"/>
              <a:sym typeface="Gill Sans" charset="0"/>
            </a:endParaRPr>
          </a:p>
          <a:p>
            <a:r>
              <a:rPr lang="fr-FR" sz="12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Prêts bancaires aux collectivités membres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A66A301-70B3-4FC4-8A64-682B7B228563}"/>
              </a:ext>
            </a:extLst>
          </p:cNvPr>
          <p:cNvSpPr txBox="1"/>
          <p:nvPr/>
        </p:nvSpPr>
        <p:spPr bwMode="auto">
          <a:xfrm>
            <a:off x="9580294" y="2170700"/>
            <a:ext cx="571842" cy="25834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Prêt </a:t>
            </a:r>
            <a:r>
              <a:rPr lang="en-US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D0CC45-E952-4D00-A47B-621526CD37D4}"/>
              </a:ext>
            </a:extLst>
          </p:cNvPr>
          <p:cNvSpPr txBox="1"/>
          <p:nvPr/>
        </p:nvSpPr>
        <p:spPr bwMode="auto">
          <a:xfrm>
            <a:off x="9580294" y="2940974"/>
            <a:ext cx="571842" cy="2557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Prêt </a:t>
            </a:r>
            <a:r>
              <a:rPr lang="en-US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6D43300-2461-4ACD-BAD4-D22CAA612843}"/>
              </a:ext>
            </a:extLst>
          </p:cNvPr>
          <p:cNvSpPr txBox="1"/>
          <p:nvPr/>
        </p:nvSpPr>
        <p:spPr bwMode="auto">
          <a:xfrm>
            <a:off x="9580295" y="3702824"/>
            <a:ext cx="571841" cy="26171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Prêt </a:t>
            </a:r>
            <a:r>
              <a:rPr lang="en-US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B5324BE-B507-4A0B-B67B-2DACF4209D1C}"/>
              </a:ext>
            </a:extLst>
          </p:cNvPr>
          <p:cNvSpPr txBox="1"/>
          <p:nvPr/>
        </p:nvSpPr>
        <p:spPr bwMode="auto">
          <a:xfrm>
            <a:off x="9579174" y="4429009"/>
            <a:ext cx="574082" cy="26171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9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Prêt </a:t>
            </a:r>
            <a:r>
              <a:rPr lang="en-US" sz="900" i="1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797DED-4061-47E4-B894-42C8B5EDB727}"/>
              </a:ext>
            </a:extLst>
          </p:cNvPr>
          <p:cNvSpPr/>
          <p:nvPr/>
        </p:nvSpPr>
        <p:spPr>
          <a:xfrm>
            <a:off x="4397250" y="5128909"/>
            <a:ext cx="3306618" cy="453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Gotham Book" pitchFamily="50" charset="0"/>
              </a:rPr>
              <a:t>Financement obligataire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44A176-F25D-4401-A204-9A5DDD00C867}"/>
              </a:ext>
            </a:extLst>
          </p:cNvPr>
          <p:cNvSpPr/>
          <p:nvPr/>
        </p:nvSpPr>
        <p:spPr>
          <a:xfrm>
            <a:off x="8049956" y="5123474"/>
            <a:ext cx="3306617" cy="47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Gotham Book" pitchFamily="50" charset="0"/>
              </a:rPr>
              <a:t>Crédit aux collectivités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4CBA5A-4F8D-4425-9E5E-5C049EC8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9065" y="1394011"/>
            <a:ext cx="227905" cy="55940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3B001A5-E999-46AA-B3A5-2378425B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30060" y="1396384"/>
            <a:ext cx="227905" cy="559403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1E718C2-E94A-45B6-90EC-BE3897FCE5A7}"/>
              </a:ext>
            </a:extLst>
          </p:cNvPr>
          <p:cNvCxnSpPr>
            <a:cxnSpLocks/>
          </p:cNvCxnSpPr>
          <p:nvPr/>
        </p:nvCxnSpPr>
        <p:spPr bwMode="auto">
          <a:xfrm flipV="1">
            <a:off x="7700118" y="2298255"/>
            <a:ext cx="1100848" cy="1072460"/>
          </a:xfrm>
          <a:prstGeom prst="straightConnector1">
            <a:avLst/>
          </a:prstGeom>
          <a:ln w="3175">
            <a:solidFill>
              <a:srgbClr val="29235C"/>
            </a:solidFill>
            <a:prstDash val="solid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916D3A7-F655-455E-B15D-F993FD510DD7}"/>
              </a:ext>
            </a:extLst>
          </p:cNvPr>
          <p:cNvCxnSpPr>
            <a:cxnSpLocks/>
          </p:cNvCxnSpPr>
          <p:nvPr/>
        </p:nvCxnSpPr>
        <p:spPr bwMode="auto">
          <a:xfrm>
            <a:off x="7695890" y="3401183"/>
            <a:ext cx="1095783" cy="1165521"/>
          </a:xfrm>
          <a:prstGeom prst="straightConnector1">
            <a:avLst/>
          </a:prstGeom>
          <a:ln w="3175">
            <a:solidFill>
              <a:srgbClr val="29235C"/>
            </a:solidFill>
            <a:prstDash val="solid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2273504-3DA3-4E32-9928-602532B91F04}"/>
              </a:ext>
            </a:extLst>
          </p:cNvPr>
          <p:cNvCxnSpPr>
            <a:cxnSpLocks/>
          </p:cNvCxnSpPr>
          <p:nvPr/>
        </p:nvCxnSpPr>
        <p:spPr bwMode="auto">
          <a:xfrm>
            <a:off x="7695890" y="3401627"/>
            <a:ext cx="1050045" cy="421937"/>
          </a:xfrm>
          <a:prstGeom prst="straightConnector1">
            <a:avLst/>
          </a:prstGeom>
          <a:ln w="3175">
            <a:solidFill>
              <a:srgbClr val="29235C"/>
            </a:solidFill>
            <a:prstDash val="solid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FF616A5-6DB5-4DCE-BAEA-6D8B23D398D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95890" y="3098932"/>
            <a:ext cx="1105076" cy="286995"/>
          </a:xfrm>
          <a:prstGeom prst="straightConnector1">
            <a:avLst/>
          </a:prstGeom>
          <a:ln w="3175">
            <a:solidFill>
              <a:srgbClr val="29235C"/>
            </a:solidFill>
            <a:prstDash val="solid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33B8DC6-99E1-44DF-9A04-A509B3E32EA6}"/>
              </a:ext>
            </a:extLst>
          </p:cNvPr>
          <p:cNvSpPr txBox="1"/>
          <p:nvPr/>
        </p:nvSpPr>
        <p:spPr>
          <a:xfrm>
            <a:off x="4871742" y="3098932"/>
            <a:ext cx="2231471" cy="40011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Gotham Book" pitchFamily="50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Emissions obligataires</a:t>
            </a:r>
          </a:p>
          <a:p>
            <a:r>
              <a:rPr lang="fr-FR"/>
              <a:t>Placements privés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0A14584-86BD-4B21-AD45-B4063957BD72}"/>
              </a:ext>
            </a:extLst>
          </p:cNvPr>
          <p:cNvSpPr txBox="1"/>
          <p:nvPr/>
        </p:nvSpPr>
        <p:spPr>
          <a:xfrm>
            <a:off x="5181170" y="4057778"/>
            <a:ext cx="1612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kern="0">
                <a:solidFill>
                  <a:srgbClr val="29235C"/>
                </a:solidFill>
                <a:latin typeface="Gotham Book" pitchFamily="50" charset="0"/>
                <a:cs typeface="Arial" panose="020B0604020202020204" pitchFamily="34" charset="0"/>
              </a:rPr>
              <a:t>Réserve de liquidité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41405C1-5F09-4270-8532-6A95E300F8C5}"/>
              </a:ext>
            </a:extLst>
          </p:cNvPr>
          <p:cNvCxnSpPr>
            <a:cxnSpLocks/>
          </p:cNvCxnSpPr>
          <p:nvPr/>
        </p:nvCxnSpPr>
        <p:spPr bwMode="auto">
          <a:xfrm>
            <a:off x="5987477" y="3527374"/>
            <a:ext cx="0" cy="437161"/>
          </a:xfrm>
          <a:prstGeom prst="straightConnector1">
            <a:avLst/>
          </a:prstGeom>
          <a:ln w="3175">
            <a:solidFill>
              <a:srgbClr val="29235C"/>
            </a:solidFill>
            <a:prstDash val="solid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1653BB02-8B6B-4F3D-8B0D-351999025573}"/>
              </a:ext>
            </a:extLst>
          </p:cNvPr>
          <p:cNvSpPr txBox="1"/>
          <p:nvPr/>
        </p:nvSpPr>
        <p:spPr>
          <a:xfrm>
            <a:off x="1158991" y="2383075"/>
            <a:ext cx="2231471" cy="40011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29235C"/>
                </a:solidFill>
                <a:effectLst/>
                <a:uLnTx/>
                <a:uFillTx/>
                <a:latin typeface="Gotham Book" pitchFamily="50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Apport en capital initial des collectivités et leurs groupements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C8B5DE-AD1F-4CDD-95B8-D777EF1D9D4A}"/>
              </a:ext>
            </a:extLst>
          </p:cNvPr>
          <p:cNvSpPr/>
          <p:nvPr/>
        </p:nvSpPr>
        <p:spPr>
          <a:xfrm>
            <a:off x="744544" y="5128909"/>
            <a:ext cx="3306618" cy="453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Gotham Book" pitchFamily="50" charset="0"/>
              </a:rPr>
              <a:t>Actionnariat des collectivités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BA94BA3-38D2-4FD2-858C-25C2CC4AE7B1}"/>
              </a:ext>
            </a:extLst>
          </p:cNvPr>
          <p:cNvSpPr txBox="1"/>
          <p:nvPr/>
        </p:nvSpPr>
        <p:spPr bwMode="auto">
          <a:xfrm>
            <a:off x="1561508" y="1490709"/>
            <a:ext cx="1198040" cy="39899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1200">
                <a:solidFill>
                  <a:schemeClr val="accent3"/>
                </a:solidFill>
                <a:latin typeface="Gotham Book" pitchFamily="50" charset="0"/>
                <a:sym typeface="Gill Sans" charset="0"/>
              </a:rPr>
              <a:t>Fonds propres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D7FDA90F-84FD-446F-B099-171123B35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4200" y="1396136"/>
            <a:ext cx="227905" cy="559403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FD13B72F-AB2B-41A0-B92F-064C24FDBD61}"/>
              </a:ext>
            </a:extLst>
          </p:cNvPr>
          <p:cNvSpPr txBox="1"/>
          <p:nvPr/>
        </p:nvSpPr>
        <p:spPr>
          <a:xfrm>
            <a:off x="1472104" y="4055043"/>
            <a:ext cx="1791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kern="0">
                <a:solidFill>
                  <a:srgbClr val="29235C"/>
                </a:solidFill>
                <a:latin typeface="Gotham Book" pitchFamily="50" charset="0"/>
                <a:cs typeface="Arial" panose="020B0604020202020204" pitchFamily="34" charset="0"/>
              </a:rPr>
              <a:t>Collectivités actionnaires</a:t>
            </a:r>
          </a:p>
          <a:p>
            <a:pPr algn="ctr"/>
            <a:r>
              <a:rPr lang="fr-FR" sz="1000" kern="0">
                <a:solidFill>
                  <a:srgbClr val="29235C"/>
                </a:solidFill>
                <a:latin typeface="Gotham Book" pitchFamily="50" charset="0"/>
                <a:cs typeface="Arial" panose="020B0604020202020204" pitchFamily="34" charset="0"/>
              </a:rPr>
              <a:t>représentées au </a:t>
            </a:r>
          </a:p>
          <a:p>
            <a:r>
              <a:rPr lang="fr-FR" sz="1000" i="1" kern="0">
                <a:solidFill>
                  <a:srgbClr val="29235C"/>
                </a:solidFill>
                <a:latin typeface="Gotham Book" pitchFamily="50" charset="0"/>
                <a:cs typeface="Arial" panose="020B0604020202020204" pitchFamily="34" charset="0"/>
              </a:rPr>
              <a:t>Conseil d’administration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0EA7121B-F787-4F67-905E-29675CA3A2D8}"/>
              </a:ext>
            </a:extLst>
          </p:cNvPr>
          <p:cNvCxnSpPr>
            <a:cxnSpLocks/>
          </p:cNvCxnSpPr>
          <p:nvPr/>
        </p:nvCxnSpPr>
        <p:spPr bwMode="auto">
          <a:xfrm>
            <a:off x="2278412" y="3524639"/>
            <a:ext cx="0" cy="437161"/>
          </a:xfrm>
          <a:prstGeom prst="straightConnector1">
            <a:avLst/>
          </a:prstGeom>
          <a:ln w="3175">
            <a:solidFill>
              <a:srgbClr val="29235C"/>
            </a:solidFill>
            <a:prstDash val="solid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8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341DB662-0A72-4147-8BB7-49D6BB6C4A65}"/>
              </a:ext>
            </a:extLst>
          </p:cNvPr>
          <p:cNvSpPr/>
          <p:nvPr/>
        </p:nvSpPr>
        <p:spPr>
          <a:xfrm>
            <a:off x="2940079" y="1800223"/>
            <a:ext cx="4055523" cy="1528243"/>
          </a:xfrm>
          <a:prstGeom prst="rect">
            <a:avLst/>
          </a:prstGeom>
          <a:solidFill>
            <a:srgbClr val="010101">
              <a:lumMod val="10000"/>
              <a:lumOff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srgbClr val="010101"/>
                </a:solidFill>
                <a:latin typeface="Gotham Book" pitchFamily="50" charset="0"/>
                <a:cs typeface="Arial" pitchFamily="34" charset="0"/>
              </a:rPr>
              <a:t>Contribution à un meilleur accès à l'éducation et à la culture par le biais d'installations et d'équipements à vocation éducative, sportive et culturelle</a:t>
            </a:r>
          </a:p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srgbClr val="010101"/>
                </a:solidFill>
                <a:latin typeface="Gotham Book" pitchFamily="50" charset="0"/>
              </a:rPr>
              <a:t>Soutien au développement de l'activité économique dans le but de promouvoir et de préserver l'emploi dans les zones défavorisées</a:t>
            </a:r>
          </a:p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srgbClr val="010101"/>
                </a:solidFill>
                <a:latin typeface="Gotham Book" pitchFamily="50" charset="0"/>
              </a:rPr>
              <a:t>Aide à l'accès aux services de santé essentiels</a:t>
            </a:r>
          </a:p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prstClr val="black"/>
                </a:solidFill>
                <a:latin typeface="Gotham Book" pitchFamily="50" charset="0"/>
                <a:cs typeface="Arial" pitchFamily="34" charset="0"/>
              </a:rPr>
              <a:t>Promotion de l'inclusion sociale en donnant aux populations vulnérables un accès équitable aux services essentiels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E8EA0B-4242-4D8E-9D13-6C0D67D33E93}"/>
              </a:ext>
            </a:extLst>
          </p:cNvPr>
          <p:cNvSpPr/>
          <p:nvPr/>
        </p:nvSpPr>
        <p:spPr>
          <a:xfrm>
            <a:off x="838200" y="1794157"/>
            <a:ext cx="1931634" cy="153430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548640" rtlCol="0" anchor="ctr"/>
          <a:lstStyle/>
          <a:p>
            <a:pPr algn="ctr" defTabSz="685800">
              <a:defRPr/>
            </a:pPr>
            <a:r>
              <a:rPr lang="fr-FR" sz="1200" b="1" kern="0" dirty="0">
                <a:solidFill>
                  <a:prstClr val="white"/>
                </a:solidFill>
                <a:latin typeface="Gotham Book" pitchFamily="50" charset="0"/>
              </a:rPr>
              <a:t>Accès aux services sociaux essentiels et de base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C4087D5-68FD-4E01-8445-56B0EAE8AF6E}"/>
              </a:ext>
            </a:extLst>
          </p:cNvPr>
          <p:cNvSpPr/>
          <p:nvPr/>
        </p:nvSpPr>
        <p:spPr>
          <a:xfrm>
            <a:off x="2940079" y="3556896"/>
            <a:ext cx="4055523" cy="1135829"/>
          </a:xfrm>
          <a:prstGeom prst="rect">
            <a:avLst/>
          </a:prstGeom>
          <a:solidFill>
            <a:srgbClr val="010101">
              <a:lumMod val="10000"/>
              <a:lumOff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prstClr val="black"/>
                </a:solidFill>
                <a:latin typeface="Gotham Book" pitchFamily="50" charset="0"/>
                <a:cs typeface="Arial" pitchFamily="34" charset="0"/>
              </a:rPr>
              <a:t>Contribution à la transition énergétique et au développement durable en favorisant une économie bas-carbone et résiliente au changement climatique (transports publics à faibles émissions de carbone, énergies renouvelables, etc.), et la prévention et le contrôle de la pollution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575198-5CFC-432C-A697-C4786096894C}"/>
              </a:ext>
            </a:extLst>
          </p:cNvPr>
          <p:cNvSpPr/>
          <p:nvPr/>
        </p:nvSpPr>
        <p:spPr>
          <a:xfrm>
            <a:off x="838200" y="3556897"/>
            <a:ext cx="1931634" cy="1135828"/>
          </a:xfrm>
          <a:prstGeom prst="rect">
            <a:avLst/>
          </a:prstGeom>
          <a:solidFill>
            <a:srgbClr val="006666"/>
          </a:solidFill>
          <a:ln w="6350" cap="flat" cmpd="sng" algn="ctr">
            <a:noFill/>
            <a:prstDash val="solid"/>
          </a:ln>
          <a:effectLst/>
        </p:spPr>
        <p:txBody>
          <a:bodyPr lIns="548640" rtlCol="0" anchor="ctr"/>
          <a:lstStyle/>
          <a:p>
            <a:pPr algn="ctr" defTabSz="685800">
              <a:defRPr/>
            </a:pPr>
            <a:r>
              <a:rPr lang="fr-FR" sz="1200" b="1" kern="0" dirty="0">
                <a:solidFill>
                  <a:prstClr val="white"/>
                </a:solidFill>
                <a:latin typeface="Gotham Book" pitchFamily="50" charset="0"/>
              </a:rPr>
              <a:t>Transition énergétique et écologique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15267E-797A-48CC-A889-1BDDB7FA3790}"/>
              </a:ext>
            </a:extLst>
          </p:cNvPr>
          <p:cNvSpPr/>
          <p:nvPr/>
        </p:nvSpPr>
        <p:spPr>
          <a:xfrm>
            <a:off x="2940079" y="4915179"/>
            <a:ext cx="4055523" cy="1139391"/>
          </a:xfrm>
          <a:prstGeom prst="rect">
            <a:avLst/>
          </a:prstGeom>
          <a:solidFill>
            <a:srgbClr val="010101">
              <a:lumMod val="10000"/>
              <a:lumOff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srgbClr val="010101"/>
                </a:solidFill>
                <a:latin typeface="Gotham Book" pitchFamily="50" charset="0"/>
                <a:cs typeface="Arial" pitchFamily="34" charset="0"/>
              </a:rPr>
              <a:t>Promotion du développement des territoires, des transformations urbaines, de la réduction de la fracture territoriale, du développement des infrastructures et des services publics essentiels</a:t>
            </a:r>
          </a:p>
          <a:p>
            <a:pPr marL="108000" indent="-108000" defTabSz="685800">
              <a:spcBef>
                <a:spcPts val="225"/>
              </a:spcBef>
              <a:buClr>
                <a:srgbClr val="010101"/>
              </a:buClr>
              <a:buSzPct val="100000"/>
              <a:buFont typeface="Wingdings" panose="05000000000000000000" pitchFamily="2" charset="2"/>
              <a:buChar char=""/>
              <a:defRPr/>
            </a:pPr>
            <a:r>
              <a:rPr lang="fr-FR" sz="1000" kern="0" dirty="0">
                <a:solidFill>
                  <a:srgbClr val="010101"/>
                </a:solidFill>
                <a:latin typeface="Gotham Book" pitchFamily="50" charset="0"/>
                <a:cs typeface="Arial" pitchFamily="34" charset="0"/>
              </a:rPr>
              <a:t>Priorité aux territoires défavorisés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150DE2-F050-49A5-8EFB-7AFD01D4AFD2}"/>
              </a:ext>
            </a:extLst>
          </p:cNvPr>
          <p:cNvSpPr/>
          <p:nvPr/>
        </p:nvSpPr>
        <p:spPr>
          <a:xfrm>
            <a:off x="833548" y="4915178"/>
            <a:ext cx="1934603" cy="1139392"/>
          </a:xfrm>
          <a:prstGeom prst="rect">
            <a:avLst/>
          </a:prstGeom>
          <a:solidFill>
            <a:srgbClr val="798F94"/>
          </a:solidFill>
          <a:ln w="6350" cap="flat" cmpd="sng" algn="ctr">
            <a:noFill/>
            <a:prstDash val="solid"/>
          </a:ln>
          <a:effectLst/>
        </p:spPr>
        <p:txBody>
          <a:bodyPr lIns="548640" rtlCol="0" anchor="ctr"/>
          <a:lstStyle/>
          <a:p>
            <a:pPr algn="ctr" defTabSz="685800">
              <a:defRPr/>
            </a:pPr>
            <a:r>
              <a:rPr lang="fr-FR" sz="1200" b="1" kern="0" dirty="0">
                <a:solidFill>
                  <a:prstClr val="white"/>
                </a:solidFill>
                <a:latin typeface="Gotham Book" pitchFamily="50" charset="0"/>
              </a:rPr>
              <a:t>Infrastructures durables, développement des communes et cohésion territoriale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C89F57-A9FA-40DB-BF5F-62D8605125DF}"/>
              </a:ext>
            </a:extLst>
          </p:cNvPr>
          <p:cNvSpPr/>
          <p:nvPr/>
        </p:nvSpPr>
        <p:spPr>
          <a:xfrm>
            <a:off x="9774316" y="1817896"/>
            <a:ext cx="559299" cy="1510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548640" rtlCol="0" anchor="ctr"/>
          <a:lstStyle/>
          <a:p>
            <a:pPr algn="ctr" defTabSz="685800">
              <a:defRPr/>
            </a:pPr>
            <a:endParaRPr lang="fr-FR" sz="900" b="1" kern="0" dirty="0">
              <a:solidFill>
                <a:prstClr val="white"/>
              </a:solidFill>
              <a:latin typeface="Gotham Book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AF12F-E86D-4640-98D7-1BA6BDB0F5F5}"/>
              </a:ext>
            </a:extLst>
          </p:cNvPr>
          <p:cNvSpPr/>
          <p:nvPr/>
        </p:nvSpPr>
        <p:spPr>
          <a:xfrm>
            <a:off x="9789748" y="3556895"/>
            <a:ext cx="559299" cy="1135829"/>
          </a:xfrm>
          <a:prstGeom prst="rect">
            <a:avLst/>
          </a:prstGeom>
          <a:solidFill>
            <a:srgbClr val="006666"/>
          </a:solidFill>
          <a:ln w="6350" cap="flat" cmpd="sng" algn="ctr">
            <a:noFill/>
            <a:prstDash val="solid"/>
          </a:ln>
          <a:effectLst/>
        </p:spPr>
        <p:txBody>
          <a:bodyPr lIns="548640" rtlCol="0" anchor="ctr"/>
          <a:lstStyle/>
          <a:p>
            <a:pPr algn="ctr" defTabSz="685800">
              <a:defRPr/>
            </a:pPr>
            <a:endParaRPr lang="fr-FR" sz="900" b="1" kern="0" dirty="0">
              <a:solidFill>
                <a:prstClr val="white"/>
              </a:solidFill>
              <a:latin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A922F-6C62-419D-B0EE-AA8F6F1F47CB}"/>
              </a:ext>
            </a:extLst>
          </p:cNvPr>
          <p:cNvSpPr/>
          <p:nvPr/>
        </p:nvSpPr>
        <p:spPr>
          <a:xfrm>
            <a:off x="9774316" y="4930032"/>
            <a:ext cx="559299" cy="1120976"/>
          </a:xfrm>
          <a:prstGeom prst="rect">
            <a:avLst/>
          </a:prstGeom>
          <a:solidFill>
            <a:srgbClr val="798F94"/>
          </a:solidFill>
          <a:ln w="6350" cap="flat" cmpd="sng" algn="ctr">
            <a:noFill/>
            <a:prstDash val="solid"/>
          </a:ln>
          <a:effectLst/>
        </p:spPr>
        <p:txBody>
          <a:bodyPr lIns="548640" rtlCol="0" anchor="ctr"/>
          <a:lstStyle/>
          <a:p>
            <a:pPr algn="ctr" defTabSz="685800">
              <a:defRPr/>
            </a:pPr>
            <a:endParaRPr lang="fr-FR" sz="900" b="1" kern="0" dirty="0">
              <a:solidFill>
                <a:prstClr val="white"/>
              </a:solidFill>
              <a:latin typeface="Gotham Book" pitchFamily="50" charset="0"/>
            </a:endParaRPr>
          </a:p>
        </p:txBody>
      </p:sp>
      <p:sp>
        <p:nvSpPr>
          <p:cNvPr id="9" name="TextBox 66">
            <a:extLst>
              <a:ext uri="{FF2B5EF4-FFF2-40B4-BE49-F238E27FC236}">
                <a16:creationId xmlns:a16="http://schemas.microsoft.com/office/drawing/2014/main" id="{198B3ADB-30D2-4B23-B21D-54A28CD3CD7B}"/>
              </a:ext>
            </a:extLst>
          </p:cNvPr>
          <p:cNvSpPr txBox="1"/>
          <p:nvPr/>
        </p:nvSpPr>
        <p:spPr>
          <a:xfrm>
            <a:off x="6241409" y="6354890"/>
            <a:ext cx="4166293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sz="1000" b="1" i="1" dirty="0">
                <a:solidFill>
                  <a:srgbClr val="001C5E"/>
                </a:solidFill>
                <a:latin typeface="Gotham Book" pitchFamily="50" charset="0"/>
              </a:rPr>
              <a:t>% : répartition observée sur échantillon d’analyse 2017-19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8EF3458-F323-4F8D-A96E-2B5E3BE3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L’émission obligataire durable de l’AFL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3A347DB-2808-4B9D-A283-FC2215899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3 domaines d'intervention, interfacés avec les ODD de l’ONU</a:t>
            </a:r>
          </a:p>
        </p:txBody>
      </p:sp>
      <p:pic>
        <p:nvPicPr>
          <p:cNvPr id="20" name="Picture 48">
            <a:extLst>
              <a:ext uri="{FF2B5EF4-FFF2-40B4-BE49-F238E27FC236}">
                <a16:creationId xmlns:a16="http://schemas.microsoft.com/office/drawing/2014/main" id="{8D63BD3B-F0A4-4DFC-ABF0-E078D643C9E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63" y="1837561"/>
            <a:ext cx="351000" cy="351000"/>
          </a:xfrm>
          <a:prstGeom prst="rect">
            <a:avLst/>
          </a:prstGeom>
        </p:spPr>
      </p:pic>
      <p:pic>
        <p:nvPicPr>
          <p:cNvPr id="21" name="Picture 50">
            <a:extLst>
              <a:ext uri="{FF2B5EF4-FFF2-40B4-BE49-F238E27FC236}">
                <a16:creationId xmlns:a16="http://schemas.microsoft.com/office/drawing/2014/main" id="{6B9AED20-F8AD-437D-9F79-85657AF6F3A3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671" y="2220118"/>
            <a:ext cx="351000" cy="351000"/>
          </a:xfrm>
          <a:prstGeom prst="rect">
            <a:avLst/>
          </a:prstGeom>
        </p:spPr>
      </p:pic>
      <p:pic>
        <p:nvPicPr>
          <p:cNvPr id="22" name="Picture 51">
            <a:extLst>
              <a:ext uri="{FF2B5EF4-FFF2-40B4-BE49-F238E27FC236}">
                <a16:creationId xmlns:a16="http://schemas.microsoft.com/office/drawing/2014/main" id="{AC1243C2-CCF7-4138-A088-F7117114C06A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67" y="2220118"/>
            <a:ext cx="351000" cy="351000"/>
          </a:xfrm>
          <a:prstGeom prst="rect">
            <a:avLst/>
          </a:prstGeom>
        </p:spPr>
      </p:pic>
      <p:pic>
        <p:nvPicPr>
          <p:cNvPr id="23" name="Picture 52">
            <a:extLst>
              <a:ext uri="{FF2B5EF4-FFF2-40B4-BE49-F238E27FC236}">
                <a16:creationId xmlns:a16="http://schemas.microsoft.com/office/drawing/2014/main" id="{2F6BD826-D39F-48BF-A87C-CB92258E401D}"/>
              </a:ext>
            </a:extLst>
          </p:cNvPr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082" y="2227491"/>
            <a:ext cx="351000" cy="351000"/>
          </a:xfrm>
          <a:prstGeom prst="rect">
            <a:avLst/>
          </a:prstGeom>
        </p:spPr>
      </p:pic>
      <p:pic>
        <p:nvPicPr>
          <p:cNvPr id="24" name="Picture 53">
            <a:extLst>
              <a:ext uri="{FF2B5EF4-FFF2-40B4-BE49-F238E27FC236}">
                <a16:creationId xmlns:a16="http://schemas.microsoft.com/office/drawing/2014/main" id="{966B8D23-6CF6-41B4-8659-3B691DAF564A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91" y="2601088"/>
            <a:ext cx="351000" cy="351000"/>
          </a:xfrm>
          <a:prstGeom prst="rect">
            <a:avLst/>
          </a:prstGeom>
        </p:spPr>
      </p:pic>
      <p:pic>
        <p:nvPicPr>
          <p:cNvPr id="25" name="Picture 69">
            <a:extLst>
              <a:ext uri="{FF2B5EF4-FFF2-40B4-BE49-F238E27FC236}">
                <a16:creationId xmlns:a16="http://schemas.microsoft.com/office/drawing/2014/main" id="{60BCDD90-2D0A-4BB6-BDBB-5E548D89DB86}"/>
              </a:ext>
            </a:extLst>
          </p:cNvPr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91" y="2979313"/>
            <a:ext cx="351000" cy="351000"/>
          </a:xfrm>
          <a:prstGeom prst="rect">
            <a:avLst/>
          </a:prstGeom>
        </p:spPr>
      </p:pic>
      <p:pic>
        <p:nvPicPr>
          <p:cNvPr id="26" name="Picture 26" descr="RÃ©sultat de recherche d'images pour &quot;sdg 12&quot;">
            <a:extLst>
              <a:ext uri="{FF2B5EF4-FFF2-40B4-BE49-F238E27FC236}">
                <a16:creationId xmlns:a16="http://schemas.microsoft.com/office/drawing/2014/main" id="{4EB8853B-4B38-4299-8656-AD39B5B8D06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57" y="3963059"/>
            <a:ext cx="351000" cy="351000"/>
          </a:xfrm>
          <a:prstGeom prst="rect">
            <a:avLst/>
          </a:prstGeom>
          <a:noFill/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FA93C86D-FA2D-47A4-9FEF-A08951BF9F0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91" y="4348919"/>
            <a:ext cx="351000" cy="3510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0A6826D9-56EE-49A9-8AE0-2CDC6AAFF9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91" y="3554913"/>
            <a:ext cx="351000" cy="351000"/>
          </a:xfrm>
          <a:prstGeom prst="rect">
            <a:avLst/>
          </a:prstGeom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49B5D49B-1844-4791-A0AA-FB2A87D50E6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318" y="3554913"/>
            <a:ext cx="351000" cy="351000"/>
          </a:xfrm>
          <a:prstGeom prst="rect">
            <a:avLst/>
          </a:prstGeom>
        </p:spPr>
      </p:pic>
      <p:pic>
        <p:nvPicPr>
          <p:cNvPr id="30" name="Picture 27">
            <a:extLst>
              <a:ext uri="{FF2B5EF4-FFF2-40B4-BE49-F238E27FC236}">
                <a16:creationId xmlns:a16="http://schemas.microsoft.com/office/drawing/2014/main" id="{87425AA2-6367-482A-87F6-94B9941FF0C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91" y="3963059"/>
            <a:ext cx="351000" cy="351000"/>
          </a:xfrm>
          <a:prstGeom prst="rect">
            <a:avLst/>
          </a:prstGeom>
        </p:spPr>
      </p:pic>
      <p:pic>
        <p:nvPicPr>
          <p:cNvPr id="34" name="Picture 54">
            <a:extLst>
              <a:ext uri="{FF2B5EF4-FFF2-40B4-BE49-F238E27FC236}">
                <a16:creationId xmlns:a16="http://schemas.microsoft.com/office/drawing/2014/main" id="{49EA4436-7D28-48FF-ABB7-D8069B580C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7118" y="1030903"/>
            <a:ext cx="1211107" cy="843505"/>
          </a:xfrm>
          <a:prstGeom prst="rect">
            <a:avLst/>
          </a:prstGeom>
        </p:spPr>
      </p:pic>
      <p:sp>
        <p:nvSpPr>
          <p:cNvPr id="35" name="TextBox 66">
            <a:extLst>
              <a:ext uri="{FF2B5EF4-FFF2-40B4-BE49-F238E27FC236}">
                <a16:creationId xmlns:a16="http://schemas.microsoft.com/office/drawing/2014/main" id="{3CDDC80A-BE70-48AF-A0B9-98582979B117}"/>
              </a:ext>
            </a:extLst>
          </p:cNvPr>
          <p:cNvSpPr txBox="1"/>
          <p:nvPr/>
        </p:nvSpPr>
        <p:spPr>
          <a:xfrm>
            <a:off x="10736300" y="1358528"/>
            <a:ext cx="85274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sz="1200" b="1" dirty="0">
                <a:solidFill>
                  <a:srgbClr val="001C5E"/>
                </a:solidFill>
                <a:latin typeface="Gotham Book" pitchFamily="50" charset="0"/>
              </a:rPr>
              <a:t>ODD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7D710D-641B-4B40-B70C-628A3A95C328}"/>
              </a:ext>
            </a:extLst>
          </p:cNvPr>
          <p:cNvSpPr/>
          <p:nvPr/>
        </p:nvSpPr>
        <p:spPr>
          <a:xfrm>
            <a:off x="7087676" y="1802070"/>
            <a:ext cx="2535095" cy="35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Éducation et culture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196446-0EB2-426C-AA4B-F59C9AEC063E}"/>
              </a:ext>
            </a:extLst>
          </p:cNvPr>
          <p:cNvSpPr/>
          <p:nvPr/>
        </p:nvSpPr>
        <p:spPr>
          <a:xfrm>
            <a:off x="7087676" y="2194485"/>
            <a:ext cx="2535095" cy="35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Emploi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CA38E0-507F-4E46-A7C6-F210E1B4D045}"/>
              </a:ext>
            </a:extLst>
          </p:cNvPr>
          <p:cNvSpPr/>
          <p:nvPr/>
        </p:nvSpPr>
        <p:spPr>
          <a:xfrm>
            <a:off x="7087676" y="2586899"/>
            <a:ext cx="2535095" cy="35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Accès aux services de santé essentiels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22F466-A622-403E-BCF8-C607B03B6ACD}"/>
              </a:ext>
            </a:extLst>
          </p:cNvPr>
          <p:cNvSpPr/>
          <p:nvPr/>
        </p:nvSpPr>
        <p:spPr>
          <a:xfrm>
            <a:off x="7087676" y="2979313"/>
            <a:ext cx="2535095" cy="35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Inclusion sociale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475EE4-5AE5-4806-960B-23520EBC0672}"/>
              </a:ext>
            </a:extLst>
          </p:cNvPr>
          <p:cNvSpPr txBox="1"/>
          <p:nvPr/>
        </p:nvSpPr>
        <p:spPr>
          <a:xfrm>
            <a:off x="9805276" y="2406227"/>
            <a:ext cx="63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Gotham Book" pitchFamily="50" charset="0"/>
              </a:rPr>
              <a:t>60%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8A245B0-234E-4DF1-B74A-05C09B1CB842}"/>
              </a:ext>
            </a:extLst>
          </p:cNvPr>
          <p:cNvSpPr txBox="1"/>
          <p:nvPr/>
        </p:nvSpPr>
        <p:spPr>
          <a:xfrm>
            <a:off x="9789748" y="3986864"/>
            <a:ext cx="63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Gotham Book" pitchFamily="50" charset="0"/>
              </a:rPr>
              <a:t>10%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8CD0C66-A1F1-434E-8BA0-401E2DE7FF4C}"/>
              </a:ext>
            </a:extLst>
          </p:cNvPr>
          <p:cNvSpPr txBox="1"/>
          <p:nvPr/>
        </p:nvSpPr>
        <p:spPr>
          <a:xfrm>
            <a:off x="9805276" y="5381594"/>
            <a:ext cx="63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Gotham Book" pitchFamily="50" charset="0"/>
              </a:rPr>
              <a:t>30%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8891D9-E2BD-449B-8AD7-28180066B199}"/>
              </a:ext>
            </a:extLst>
          </p:cNvPr>
          <p:cNvSpPr/>
          <p:nvPr/>
        </p:nvSpPr>
        <p:spPr>
          <a:xfrm>
            <a:off x="7074316" y="3565772"/>
            <a:ext cx="2548455" cy="351000"/>
          </a:xfrm>
          <a:prstGeom prst="rect">
            <a:avLst/>
          </a:prstGeom>
          <a:solidFill>
            <a:srgbClr val="006666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Transports publics à faibles émissions de carbone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7B10A4-B955-45D9-82C6-EAAD6CEC618F}"/>
              </a:ext>
            </a:extLst>
          </p:cNvPr>
          <p:cNvSpPr/>
          <p:nvPr/>
        </p:nvSpPr>
        <p:spPr>
          <a:xfrm>
            <a:off x="7074316" y="3958186"/>
            <a:ext cx="2548455" cy="351000"/>
          </a:xfrm>
          <a:prstGeom prst="rect">
            <a:avLst/>
          </a:prstGeom>
          <a:solidFill>
            <a:srgbClr val="006666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Prévention et contrôle de la pollution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F65282-C9A7-456E-93FB-EE020440853D}"/>
              </a:ext>
            </a:extLst>
          </p:cNvPr>
          <p:cNvSpPr/>
          <p:nvPr/>
        </p:nvSpPr>
        <p:spPr>
          <a:xfrm>
            <a:off x="7074316" y="4350601"/>
            <a:ext cx="2548455" cy="351000"/>
          </a:xfrm>
          <a:prstGeom prst="rect">
            <a:avLst/>
          </a:prstGeom>
          <a:solidFill>
            <a:srgbClr val="006666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Énergies renouvelables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3478D7-077C-49B2-B627-A5A4958D821B}"/>
              </a:ext>
            </a:extLst>
          </p:cNvPr>
          <p:cNvSpPr/>
          <p:nvPr/>
        </p:nvSpPr>
        <p:spPr>
          <a:xfrm>
            <a:off x="7105276" y="4915179"/>
            <a:ext cx="2517495" cy="351000"/>
          </a:xfrm>
          <a:prstGeom prst="rect">
            <a:avLst/>
          </a:prstGeom>
          <a:solidFill>
            <a:srgbClr val="798F94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Gestion durable de l'eau et des eaux usées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2B5D2B-9AE9-4D2D-B503-FECDE093E24C}"/>
              </a:ext>
            </a:extLst>
          </p:cNvPr>
          <p:cNvSpPr/>
          <p:nvPr/>
        </p:nvSpPr>
        <p:spPr>
          <a:xfrm>
            <a:off x="7105276" y="5307593"/>
            <a:ext cx="2517495" cy="351000"/>
          </a:xfrm>
          <a:prstGeom prst="rect">
            <a:avLst/>
          </a:prstGeom>
          <a:solidFill>
            <a:srgbClr val="798F94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Logements abordables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3D51FF-0B5D-4766-BAA6-EC378D635513}"/>
              </a:ext>
            </a:extLst>
          </p:cNvPr>
          <p:cNvSpPr/>
          <p:nvPr/>
        </p:nvSpPr>
        <p:spPr>
          <a:xfrm>
            <a:off x="7105276" y="5700007"/>
            <a:ext cx="2517495" cy="351000"/>
          </a:xfrm>
          <a:prstGeom prst="rect">
            <a:avLst/>
          </a:prstGeom>
          <a:solidFill>
            <a:srgbClr val="798F94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ts val="225"/>
              </a:spcBef>
              <a:buClr>
                <a:srgbClr val="010101"/>
              </a:buClr>
              <a:buSzPct val="100000"/>
              <a:defRPr/>
            </a:pPr>
            <a:r>
              <a:rPr lang="fr-FR" sz="1000" kern="0" dirty="0">
                <a:solidFill>
                  <a:prstClr val="white"/>
                </a:solidFill>
                <a:latin typeface="Gotham Book" pitchFamily="50" charset="0"/>
                <a:cs typeface="Arial" pitchFamily="34" charset="0"/>
              </a:rPr>
              <a:t>Infrastructures à coût abordable et durables</a:t>
            </a:r>
          </a:p>
        </p:txBody>
      </p:sp>
      <p:pic>
        <p:nvPicPr>
          <p:cNvPr id="49" name="Picture 24">
            <a:extLst>
              <a:ext uri="{FF2B5EF4-FFF2-40B4-BE49-F238E27FC236}">
                <a16:creationId xmlns:a16="http://schemas.microsoft.com/office/drawing/2014/main" id="{81190985-6EF5-44E2-926F-6C58D7B8FE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02" y="5700007"/>
            <a:ext cx="351000" cy="351000"/>
          </a:xfrm>
          <a:prstGeom prst="rect">
            <a:avLst/>
          </a:prstGeom>
        </p:spPr>
      </p:pic>
      <p:pic>
        <p:nvPicPr>
          <p:cNvPr id="50" name="Picture 25">
            <a:extLst>
              <a:ext uri="{FF2B5EF4-FFF2-40B4-BE49-F238E27FC236}">
                <a16:creationId xmlns:a16="http://schemas.microsoft.com/office/drawing/2014/main" id="{70411F44-9759-42F5-8553-5880F5915FC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2" y="5700007"/>
            <a:ext cx="351000" cy="351000"/>
          </a:xfrm>
          <a:prstGeom prst="rect">
            <a:avLst/>
          </a:prstGeom>
        </p:spPr>
      </p:pic>
      <p:pic>
        <p:nvPicPr>
          <p:cNvPr id="51" name="Picture 26">
            <a:extLst>
              <a:ext uri="{FF2B5EF4-FFF2-40B4-BE49-F238E27FC236}">
                <a16:creationId xmlns:a16="http://schemas.microsoft.com/office/drawing/2014/main" id="{7280D5E0-AEBC-42AC-AF13-DCEEBBE4A4C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02" y="5315020"/>
            <a:ext cx="351000" cy="351000"/>
          </a:xfrm>
          <a:prstGeom prst="rect">
            <a:avLst/>
          </a:prstGeom>
        </p:spPr>
      </p:pic>
      <p:pic>
        <p:nvPicPr>
          <p:cNvPr id="52" name="Picture 27">
            <a:extLst>
              <a:ext uri="{FF2B5EF4-FFF2-40B4-BE49-F238E27FC236}">
                <a16:creationId xmlns:a16="http://schemas.microsoft.com/office/drawing/2014/main" id="{0A487094-6434-4E80-8BBB-095C1B38C466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80" y="4932565"/>
            <a:ext cx="351000" cy="351000"/>
          </a:xfrm>
          <a:prstGeom prst="rect">
            <a:avLst/>
          </a:prstGeom>
        </p:spPr>
      </p:pic>
      <p:pic>
        <p:nvPicPr>
          <p:cNvPr id="53" name="Picture 28">
            <a:extLst>
              <a:ext uri="{FF2B5EF4-FFF2-40B4-BE49-F238E27FC236}">
                <a16:creationId xmlns:a16="http://schemas.microsoft.com/office/drawing/2014/main" id="{B6E4D3C5-C497-4462-8155-F05BED896B1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89" y="5700007"/>
            <a:ext cx="351000" cy="351000"/>
          </a:xfrm>
          <a:prstGeom prst="rect">
            <a:avLst/>
          </a:prstGeom>
        </p:spPr>
      </p:pic>
      <p:pic>
        <p:nvPicPr>
          <p:cNvPr id="64" name="Picture 51">
            <a:extLst>
              <a:ext uri="{FF2B5EF4-FFF2-40B4-BE49-F238E27FC236}">
                <a16:creationId xmlns:a16="http://schemas.microsoft.com/office/drawing/2014/main" id="{227F7E93-7FE2-4937-BD88-32A7E87642A8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671" y="2589762"/>
            <a:ext cx="351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F67712A-99EB-4618-AC09-C769B26521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B83C3C-C527-4113-9B89-D02438CBDE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154F58-F5A9-4C71-A330-191C6741CBBF}" type="datetime1">
              <a:rPr lang="fr-FR" smtClean="0"/>
              <a:t>09/04/2021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2C9ECD-75F5-429C-B614-908DB80264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46626B8-9A1A-D04A-9503-D05055E8FA7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61776C-A053-4D36-BAF1-57020788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dirty="0"/>
              <a:t>L’exemple de la méthodologie utilisée par l’AFL…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05395-36B2-40BA-AB7A-8723B40D2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B9C8B572-5043-41E1-A5FD-AA94C8ADB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94153"/>
              </p:ext>
            </p:extLst>
          </p:nvPr>
        </p:nvGraphicFramePr>
        <p:xfrm>
          <a:off x="6625863" y="3926962"/>
          <a:ext cx="4617698" cy="19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5067199" imgH="2095629" progId="Excel.Sheet.12">
                  <p:embed/>
                </p:oleObj>
              </mc:Choice>
              <mc:Fallback>
                <p:oleObj name="Worksheet" r:id="rId4" imgW="5067199" imgH="2095629" progId="Excel.Sheet.12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B9C8B572-5043-41E1-A5FD-AA94C8ADB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5863" y="3926962"/>
                        <a:ext cx="4617698" cy="19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2BA68584-E401-4E57-8CFB-FA1233361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6158"/>
              </p:ext>
            </p:extLst>
          </p:nvPr>
        </p:nvGraphicFramePr>
        <p:xfrm>
          <a:off x="6625863" y="1056810"/>
          <a:ext cx="4641990" cy="260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5038743" imgH="2828925" progId="Excel.Sheet.12">
                  <p:embed/>
                </p:oleObj>
              </mc:Choice>
              <mc:Fallback>
                <p:oleObj name="Worksheet" r:id="rId6" imgW="5038743" imgH="2828925" progId="Excel.Sheet.12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2BA68584-E401-4E57-8CFB-FA1233361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5863" y="1056810"/>
                        <a:ext cx="4641990" cy="2606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DB9F249C-E110-46B5-B41C-6F27D08F5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843916"/>
              </p:ext>
            </p:extLst>
          </p:nvPr>
        </p:nvGraphicFramePr>
        <p:xfrm>
          <a:off x="924147" y="1056810"/>
          <a:ext cx="5590495" cy="518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8" imgW="7829485" imgH="7257896" progId="Excel.Sheet.12">
                  <p:embed/>
                </p:oleObj>
              </mc:Choice>
              <mc:Fallback>
                <p:oleObj name="Worksheet" r:id="rId8" imgW="7829485" imgH="7257896" progId="Excel.Sheet.12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DB9F249C-E110-46B5-B41C-6F27D08F5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4147" y="1056810"/>
                        <a:ext cx="5590495" cy="5182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3">
            <a:extLst>
              <a:ext uri="{FF2B5EF4-FFF2-40B4-BE49-F238E27FC236}">
                <a16:creationId xmlns:a16="http://schemas.microsoft.com/office/drawing/2014/main" id="{8463E684-174F-4E73-949C-8601E2DC9D27}"/>
              </a:ext>
            </a:extLst>
          </p:cNvPr>
          <p:cNvSpPr txBox="1">
            <a:spLocks/>
          </p:cNvSpPr>
          <p:nvPr/>
        </p:nvSpPr>
        <p:spPr>
          <a:xfrm>
            <a:off x="5784541" y="6315144"/>
            <a:ext cx="4096306" cy="5111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ntipasto" panose="02000506000000020004" pitchFamily="2" charset="0"/>
                <a:ea typeface="+mj-ea"/>
                <a:cs typeface="+mj-cs"/>
              </a:defRPr>
            </a:lvl1pPr>
          </a:lstStyle>
          <a:p>
            <a:r>
              <a:rPr lang="fr-FR" sz="2400" dirty="0"/>
              <a:t>… vers du green </a:t>
            </a:r>
            <a:r>
              <a:rPr lang="fr-FR" sz="2400" dirty="0" err="1"/>
              <a:t>budgeting</a:t>
            </a:r>
            <a:r>
              <a:rPr lang="fr-FR" sz="2400" dirty="0"/>
              <a:t>?</a:t>
            </a:r>
            <a:endParaRPr lang="fr-FR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87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89EFE-3ED8-4910-B033-8E61D6B4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DD737F8-F156-4231-8B4C-E9347F12E998}"/>
              </a:ext>
            </a:extLst>
          </p:cNvPr>
          <p:cNvSpPr txBox="1">
            <a:spLocks/>
          </p:cNvSpPr>
          <p:nvPr/>
        </p:nvSpPr>
        <p:spPr>
          <a:xfrm>
            <a:off x="7550453" y="-101694"/>
            <a:ext cx="4360817" cy="17240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ntipasto" panose="02000506000000020004" pitchFamily="2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Pour nous contacter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057E3-F632-4FEA-87CF-E59CDF513C03}"/>
              </a:ext>
            </a:extLst>
          </p:cNvPr>
          <p:cNvSpPr/>
          <p:nvPr/>
        </p:nvSpPr>
        <p:spPr>
          <a:xfrm>
            <a:off x="7160847" y="1063212"/>
            <a:ext cx="4646209" cy="46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Gotham Book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adhesion@agence-france-locale.fr</a:t>
            </a:r>
            <a:r>
              <a:rPr lang="fr-FR" sz="1600" b="1" dirty="0">
                <a:solidFill>
                  <a:schemeClr val="tx1"/>
                </a:solidFill>
                <a:latin typeface="Gotham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0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que AFL 2020">
  <a:themeElements>
    <a:clrScheme name="Couleurs AFL">
      <a:dk1>
        <a:srgbClr val="273780"/>
      </a:dk1>
      <a:lt1>
        <a:sysClr val="window" lastClr="FFFFFF"/>
      </a:lt1>
      <a:dk2>
        <a:srgbClr val="4078B4"/>
      </a:dk2>
      <a:lt2>
        <a:srgbClr val="E7E6E6"/>
      </a:lt2>
      <a:accent1>
        <a:srgbClr val="273780"/>
      </a:accent1>
      <a:accent2>
        <a:srgbClr val="EE0520"/>
      </a:accent2>
      <a:accent3>
        <a:srgbClr val="00ABE9"/>
      </a:accent3>
      <a:accent4>
        <a:srgbClr val="7F7F7F"/>
      </a:accent4>
      <a:accent5>
        <a:srgbClr val="3F3F3F"/>
      </a:accent5>
      <a:accent6>
        <a:srgbClr val="000000"/>
      </a:accent6>
      <a:hlink>
        <a:srgbClr val="273780"/>
      </a:hlink>
      <a:folHlink>
        <a:srgbClr val="EE05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owerPoint 2020" id="{D9E82C9D-1BB3-4467-87AB-1905CDEED9B0}" vid="{F2470F24-70EE-444C-B89D-12434DCC4E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23EFDFAE4014590F661706DF63D37" ma:contentTypeVersion="12" ma:contentTypeDescription="Crée un document." ma:contentTypeScope="" ma:versionID="502509670061cb6858fcf85dd8163bf2">
  <xsd:schema xmlns:xsd="http://www.w3.org/2001/XMLSchema" xmlns:xs="http://www.w3.org/2001/XMLSchema" xmlns:p="http://schemas.microsoft.com/office/2006/metadata/properties" xmlns:ns2="c6f0cb50-428b-44e0-b953-f66a877b6b18" xmlns:ns3="89be52cd-959b-40ba-92db-4e6ef3fbdc0b" targetNamespace="http://schemas.microsoft.com/office/2006/metadata/properties" ma:root="true" ma:fieldsID="7ac71f2a59666ad01df59af2d4189df2" ns2:_="" ns3:_="">
    <xsd:import namespace="c6f0cb50-428b-44e0-b953-f66a877b6b18"/>
    <xsd:import namespace="89be52cd-959b-40ba-92db-4e6ef3fbd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0cb50-428b-44e0-b953-f66a877b6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e52cd-959b-40ba-92db-4e6ef3fbd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40325-EE48-4072-9092-2560EB7C7F46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533d6d9d-4e54-4dd9-9049-bf9899e544d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9c98b7f-fdfa-4f13-99fc-40ec80e63427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BEF815-4136-4046-B7C2-44A185BC7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0cb50-428b-44e0-b953-f66a877b6b18"/>
    <ds:schemaRef ds:uri="89be52cd-959b-40ba-92db-4e6ef3fbd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A908AC-856D-44BC-912F-9D41A0A68F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PowerPoint 2020</Template>
  <TotalTime>6709</TotalTime>
  <Words>555</Words>
  <Application>Microsoft Office PowerPoint</Application>
  <PresentationFormat>Grand écran</PresentationFormat>
  <Paragraphs>76</Paragraphs>
  <Slides>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Antipasto</vt:lpstr>
      <vt:lpstr>Arial</vt:lpstr>
      <vt:lpstr>Calibri</vt:lpstr>
      <vt:lpstr>Calibri Light</vt:lpstr>
      <vt:lpstr>Gotham Book</vt:lpstr>
      <vt:lpstr>Gotham Light</vt:lpstr>
      <vt:lpstr>Wingdings</vt:lpstr>
      <vt:lpstr>Masque AFL 2020</vt:lpstr>
      <vt:lpstr>Worksheet</vt:lpstr>
      <vt:lpstr>Les ODD, un outil de pilotage?</vt:lpstr>
      <vt:lpstr>La raison d’être de l’AFL, la banque créée « par et pour » les collectivités</vt:lpstr>
      <vt:lpstr>Un modèle simple, des « circuits courts »  </vt:lpstr>
      <vt:lpstr>L’émission obligataire durable de l’AFL </vt:lpstr>
      <vt:lpstr>L’exemple de la méthodologie utilisée par l’AFL…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FCL 5 novembre 2020</dc:title>
  <dc:creator>Claire SORRENTINI</dc:creator>
  <cp:lastModifiedBy>Clara PARIS</cp:lastModifiedBy>
  <cp:revision>5</cp:revision>
  <dcterms:created xsi:type="dcterms:W3CDTF">2020-11-03T13:58:42Z</dcterms:created>
  <dcterms:modified xsi:type="dcterms:W3CDTF">2021-04-09T13:00:03Z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0x010100E7D23EFDFAE4014590F661706DF63D37</vt:lpwstr>
  </property>
  <property fmtid="{D5CDD505-2E9C-101B-9397-08002B2CF9AE}" pid="3" name="NXPowerLiteLastOptimized">
    <vt:lpwstr>909233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S9.0.1</vt:lpwstr>
  </property>
</Properties>
</file>